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  <p:sldMasterId id="2147483681" r:id="rId3"/>
    <p:sldMasterId id="2147483711" r:id="rId4"/>
    <p:sldMasterId id="2147483693" r:id="rId5"/>
    <p:sldMasterId id="2147483713" r:id="rId6"/>
  </p:sldMasterIdLst>
  <p:notesMasterIdLst>
    <p:notesMasterId r:id="rId19"/>
  </p:notesMasterIdLst>
  <p:handoutMasterIdLst>
    <p:handoutMasterId r:id="rId20"/>
  </p:handoutMasterIdLst>
  <p:sldIdLst>
    <p:sldId id="346" r:id="rId7"/>
    <p:sldId id="333" r:id="rId8"/>
    <p:sldId id="344" r:id="rId9"/>
    <p:sldId id="337" r:id="rId10"/>
    <p:sldId id="338" r:id="rId11"/>
    <p:sldId id="339" r:id="rId12"/>
    <p:sldId id="340" r:id="rId13"/>
    <p:sldId id="351" r:id="rId14"/>
    <p:sldId id="352" r:id="rId15"/>
    <p:sldId id="353" r:id="rId16"/>
    <p:sldId id="354" r:id="rId17"/>
    <p:sldId id="306" r:id="rId18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7" userDrawn="1">
          <p15:clr>
            <a:srgbClr val="A4A3A4"/>
          </p15:clr>
        </p15:guide>
        <p15:guide id="4" orient="horz" pos="232" userDrawn="1">
          <p15:clr>
            <a:srgbClr val="A4A3A4"/>
          </p15:clr>
        </p15:guide>
        <p15:guide id="8" orient="horz" pos="1275" userDrawn="1">
          <p15:clr>
            <a:srgbClr val="A4A3A4"/>
          </p15:clr>
        </p15:guide>
        <p15:guide id="9" orient="horz" pos="3203" userDrawn="1">
          <p15:clr>
            <a:srgbClr val="A4A3A4"/>
          </p15:clr>
        </p15:guide>
        <p15:guide id="10" pos="2933" userDrawn="1">
          <p15:clr>
            <a:srgbClr val="A4A3A4"/>
          </p15:clr>
        </p15:guide>
        <p15:guide id="11" pos="7293" userDrawn="1">
          <p15:clr>
            <a:srgbClr val="A4A3A4"/>
          </p15:clr>
        </p15:guide>
        <p15:guide id="12" orient="horz" pos="3521" userDrawn="1">
          <p15:clr>
            <a:srgbClr val="A4A3A4"/>
          </p15:clr>
        </p15:guide>
        <p15:guide id="13" orient="horz" pos="468" userDrawn="1">
          <p15:clr>
            <a:srgbClr val="A4A3A4"/>
          </p15:clr>
        </p15:guide>
        <p15:guide id="14" orient="horz" pos="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52"/>
    <a:srgbClr val="98ADA7"/>
    <a:srgbClr val="739487"/>
    <a:srgbClr val="0082CA"/>
    <a:srgbClr val="FFFFFF"/>
    <a:srgbClr val="78B72A"/>
    <a:srgbClr val="006853"/>
    <a:srgbClr val="82BC00"/>
    <a:srgbClr val="FFE2AB"/>
    <a:srgbClr val="AB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875" autoAdjust="0"/>
  </p:normalViewPr>
  <p:slideViewPr>
    <p:cSldViewPr snapToGrid="0" showGuides="1">
      <p:cViewPr varScale="1">
        <p:scale>
          <a:sx n="86" d="100"/>
          <a:sy n="86" d="100"/>
        </p:scale>
        <p:origin x="422" y="58"/>
      </p:cViewPr>
      <p:guideLst>
        <p:guide pos="387"/>
        <p:guide orient="horz" pos="232"/>
        <p:guide orient="horz" pos="1275"/>
        <p:guide orient="horz" pos="3203"/>
        <p:guide pos="2933"/>
        <p:guide pos="7293"/>
        <p:guide orient="horz" pos="3521"/>
        <p:guide orient="horz" pos="468"/>
        <p:guide orient="horz" pos="89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9A7EA8D-ED1B-49C9-840F-A229D9C7C5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8D989F-396D-4473-B07D-EE576AA42D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4993F-0393-41A6-AB51-12EADDBA3D2E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FDA872-8CA1-4F16-9D1A-5084A46216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39329A4-1447-40CA-9DB4-DA33C3E127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DC529-27BD-4714-922F-4376629D36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819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CCC58-5F4F-464B-9262-434A0CBB49E0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D235D-7E11-498F-AA9F-1A6D6C6386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135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5280454"/>
          </a:xfrm>
          <a:prstGeom prst="rect">
            <a:avLst/>
          </a:prstGeom>
          <a:solidFill>
            <a:srgbClr val="006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38007"/>
            <a:ext cx="1660082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7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err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7"/>
          <a:stretch/>
        </p:blipFill>
        <p:spPr>
          <a:xfrm>
            <a:off x="0" y="-8238"/>
            <a:ext cx="12192000" cy="686623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754" y="3140449"/>
            <a:ext cx="2534493" cy="577103"/>
          </a:xfrm>
          <a:prstGeom prst="rect">
            <a:avLst/>
          </a:prstGeom>
        </p:spPr>
      </p:pic>
      <p:sp>
        <p:nvSpPr>
          <p:cNvPr id="2" name="CuadroTexto 1"/>
          <p:cNvSpPr txBox="1"/>
          <p:nvPr userDrawn="1"/>
        </p:nvSpPr>
        <p:spPr>
          <a:xfrm>
            <a:off x="1647568" y="6466703"/>
            <a:ext cx="8896864" cy="23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2017 Asociación Española de Banca | Paseo de la Castellana 259 D.| email: aeb@aebanca.es | 28046 Madrid | </a:t>
            </a:r>
            <a:r>
              <a:rPr lang="es-ES" sz="9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Tlfo</a:t>
            </a:r>
            <a:r>
              <a:rPr lang="es-ES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917 891 311 </a:t>
            </a:r>
          </a:p>
        </p:txBody>
      </p:sp>
    </p:spTree>
    <p:extLst>
      <p:ext uri="{BB962C8B-B14F-4D97-AF65-F5344CB8AC3E}">
        <p14:creationId xmlns:p14="http://schemas.microsoft.com/office/powerpoint/2010/main" val="198184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err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7"/>
          <a:stretch/>
        </p:blipFill>
        <p:spPr>
          <a:xfrm>
            <a:off x="0" y="-16476"/>
            <a:ext cx="12192000" cy="68744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754" y="3147524"/>
            <a:ext cx="2529649" cy="576000"/>
          </a:xfrm>
          <a:prstGeom prst="rect">
            <a:avLst/>
          </a:prstGeom>
        </p:spPr>
      </p:pic>
      <p:sp>
        <p:nvSpPr>
          <p:cNvPr id="8" name="CuadroTexto 7"/>
          <p:cNvSpPr txBox="1"/>
          <p:nvPr userDrawn="1"/>
        </p:nvSpPr>
        <p:spPr>
          <a:xfrm>
            <a:off x="1647568" y="6466703"/>
            <a:ext cx="8896864" cy="23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2017 Asociación Española de Banca | Paseo de la Castellana 259 D.| email: aeb@aebanca.es | 28046 Madrid | </a:t>
            </a:r>
            <a:r>
              <a:rPr lang="es-ES" sz="9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Tlfo</a:t>
            </a:r>
            <a:r>
              <a:rPr lang="es-ES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917 891 311 </a:t>
            </a:r>
          </a:p>
        </p:txBody>
      </p:sp>
    </p:spTree>
    <p:extLst>
      <p:ext uri="{BB962C8B-B14F-4D97-AF65-F5344CB8AC3E}">
        <p14:creationId xmlns:p14="http://schemas.microsoft.com/office/powerpoint/2010/main" val="2398084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_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9054EFF-5ADE-4053-9852-2D41A0A13FB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4405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_RO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9054EFF-5ADE-4053-9852-2D41A0A13FB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0478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_VERDE O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9054EFF-5ADE-4053-9852-2D41A0A13FB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7882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_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9054EFF-5ADE-4053-9852-2D41A0A13FB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7808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_MOR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4EFF-5ADE-4053-9852-2D41A0A13F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9590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_AMAR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9054EFF-5ADE-4053-9852-2D41A0A13FB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687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52804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37297"/>
            <a:ext cx="1663200" cy="37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9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0"/>
          <a:stretch/>
        </p:blipFill>
        <p:spPr>
          <a:xfrm>
            <a:off x="0" y="0"/>
            <a:ext cx="12192000" cy="52886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06" y="322002"/>
            <a:ext cx="1660082" cy="378000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0" y="4399005"/>
            <a:ext cx="12192000" cy="8896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88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" b="33108"/>
          <a:stretch/>
        </p:blipFill>
        <p:spPr>
          <a:xfrm>
            <a:off x="0" y="1"/>
            <a:ext cx="12192000" cy="4885038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0" y="4399005"/>
            <a:ext cx="12192000" cy="8896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38007"/>
            <a:ext cx="1660082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3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5280454"/>
          </a:xfrm>
          <a:prstGeom prst="rect">
            <a:avLst/>
          </a:prstGeom>
          <a:solidFill>
            <a:srgbClr val="006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0"/>
          <a:stretch/>
        </p:blipFill>
        <p:spPr>
          <a:xfrm>
            <a:off x="0" y="-8238"/>
            <a:ext cx="12192000" cy="52886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38007"/>
            <a:ext cx="1660082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6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5280454"/>
          </a:xfrm>
          <a:prstGeom prst="rect">
            <a:avLst/>
          </a:prstGeom>
          <a:solidFill>
            <a:srgbClr val="006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238"/>
            <a:ext cx="12192000" cy="52722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0"/>
          <a:stretch/>
        </p:blipFill>
        <p:spPr>
          <a:xfrm>
            <a:off x="0" y="-8238"/>
            <a:ext cx="12192000" cy="52886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37297"/>
            <a:ext cx="1663200" cy="37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5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5" t="2715" r="24121" b="9958"/>
          <a:stretch/>
        </p:blipFill>
        <p:spPr>
          <a:xfrm>
            <a:off x="0" y="107092"/>
            <a:ext cx="4193059" cy="6755027"/>
          </a:xfrm>
          <a:prstGeom prst="rect">
            <a:avLst/>
          </a:prstGeom>
        </p:spPr>
      </p:pic>
      <p:sp>
        <p:nvSpPr>
          <p:cNvPr id="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9054EFF-5ADE-4053-9852-2D41A0A13FB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CuadroTexto 7"/>
          <p:cNvSpPr txBox="1"/>
          <p:nvPr userDrawn="1"/>
        </p:nvSpPr>
        <p:spPr>
          <a:xfrm>
            <a:off x="4945560" y="736810"/>
            <a:ext cx="20751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5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Índice</a:t>
            </a:r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4193059" y="1315597"/>
            <a:ext cx="7998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75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7"/>
          <a:stretch/>
        </p:blipFill>
        <p:spPr>
          <a:xfrm>
            <a:off x="0" y="-8238"/>
            <a:ext cx="12192000" cy="686623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37297"/>
            <a:ext cx="1663200" cy="37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1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5280454"/>
          </a:xfrm>
          <a:prstGeom prst="rect">
            <a:avLst/>
          </a:prstGeom>
          <a:solidFill>
            <a:srgbClr val="006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7"/>
          <a:stretch/>
        </p:blipFill>
        <p:spPr>
          <a:xfrm>
            <a:off x="0" y="-16476"/>
            <a:ext cx="12192000" cy="687447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38007"/>
            <a:ext cx="1660082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6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1"/>
            <a:ext cx="12192000" cy="1070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2277" y="274600"/>
            <a:ext cx="1359686" cy="309600"/>
          </a:xfrm>
          <a:prstGeom prst="rect">
            <a:avLst/>
          </a:prstGeom>
        </p:spPr>
      </p:pic>
      <p:sp>
        <p:nvSpPr>
          <p:cNvPr id="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9054EFF-5ADE-4053-9852-2D41A0A13FB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171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716" r:id="rId3"/>
    <p:sldLayoutId id="2147483653" r:id="rId4"/>
    <p:sldLayoutId id="2147483654" r:id="rId5"/>
    <p:sldLayoutId id="2147483656" r:id="rId6"/>
    <p:sldLayoutId id="2147483649" r:id="rId7"/>
    <p:sldLayoutId id="2147483707" r:id="rId8"/>
    <p:sldLayoutId id="2147483705" r:id="rId9"/>
    <p:sldLayoutId id="2147483650" r:id="rId10"/>
    <p:sldLayoutId id="2147483715" r:id="rId11"/>
    <p:sldLayoutId id="214748370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1"/>
            <a:ext cx="12192000" cy="1070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2277" y="274600"/>
            <a:ext cx="1359686" cy="309600"/>
          </a:xfrm>
          <a:prstGeom prst="rect">
            <a:avLst/>
          </a:prstGeom>
        </p:spPr>
      </p:pic>
      <p:sp>
        <p:nvSpPr>
          <p:cNvPr id="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9054EFF-5ADE-4053-9852-2D41A0A13FB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695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1"/>
            <a:ext cx="12192000" cy="1070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2277" y="274600"/>
            <a:ext cx="1359686" cy="309600"/>
          </a:xfrm>
          <a:prstGeom prst="rect">
            <a:avLst/>
          </a:prstGeom>
        </p:spPr>
      </p:pic>
      <p:sp>
        <p:nvSpPr>
          <p:cNvPr id="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9054EFF-5ADE-4053-9852-2D41A0A13FB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203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1"/>
            <a:ext cx="12192000" cy="10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2277" y="274600"/>
            <a:ext cx="1359686" cy="309600"/>
          </a:xfrm>
          <a:prstGeom prst="rect">
            <a:avLst/>
          </a:prstGeom>
        </p:spPr>
      </p:pic>
      <p:sp>
        <p:nvSpPr>
          <p:cNvPr id="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9054EFF-5ADE-4053-9852-2D41A0A13FB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263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9054EFF-5ADE-4053-9852-2D41A0A13FB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0" y="1"/>
            <a:ext cx="12192000" cy="1070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2277" y="274600"/>
            <a:ext cx="1359686" cy="3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7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1"/>
            <a:ext cx="12192000" cy="1070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2277" y="274600"/>
            <a:ext cx="1359686" cy="309600"/>
          </a:xfrm>
          <a:prstGeom prst="rect">
            <a:avLst/>
          </a:prstGeom>
        </p:spPr>
      </p:pic>
      <p:sp>
        <p:nvSpPr>
          <p:cNvPr id="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9054EFF-5ADE-4053-9852-2D41A0A13FB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548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uegel.org/publications/datasets/covid-national-dataset/#italy" TargetMode="External"/><Relationship Id="rId13" Type="http://schemas.openxmlformats.org/officeDocument/2006/relationships/hyperlink" Target="https://www.bruegel.org/publications/datasets/covid-national-dataset/#usa" TargetMode="External"/><Relationship Id="rId3" Type="http://schemas.openxmlformats.org/officeDocument/2006/relationships/hyperlink" Target="https://www.bruegel.org/publications/datasets/covid-national-dataset/#denmark" TargetMode="External"/><Relationship Id="rId7" Type="http://schemas.openxmlformats.org/officeDocument/2006/relationships/hyperlink" Target="https://www.bruegel.org/publications/datasets/covid-national-dataset/#hungary" TargetMode="External"/><Relationship Id="rId12" Type="http://schemas.openxmlformats.org/officeDocument/2006/relationships/hyperlink" Target="https://www.bruegel.org/publications/datasets/covid-national-dataset/#uk" TargetMode="External"/><Relationship Id="rId2" Type="http://schemas.openxmlformats.org/officeDocument/2006/relationships/hyperlink" Target="https://www.bruegel.org/publications/datasets/covid-national-dataset/#belgium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bruegel.org/publications/datasets/covid-national-dataset/#greece" TargetMode="External"/><Relationship Id="rId11" Type="http://schemas.openxmlformats.org/officeDocument/2006/relationships/hyperlink" Target="https://www.bruegel.org/publications/datasets/covid-national-dataset/#spain" TargetMode="External"/><Relationship Id="rId5" Type="http://schemas.openxmlformats.org/officeDocument/2006/relationships/hyperlink" Target="https://www.bruegel.org/publications/datasets/covid-national-dataset/#germany" TargetMode="External"/><Relationship Id="rId10" Type="http://schemas.openxmlformats.org/officeDocument/2006/relationships/hyperlink" Target="https://www.bruegel.org/publications/datasets/covid-national-dataset/#portugal" TargetMode="External"/><Relationship Id="rId4" Type="http://schemas.openxmlformats.org/officeDocument/2006/relationships/hyperlink" Target="https://www.bruegel.org/publications/datasets/covid-national-dataset/#france" TargetMode="External"/><Relationship Id="rId9" Type="http://schemas.openxmlformats.org/officeDocument/2006/relationships/hyperlink" Target="https://www.bruegel.org/publications/datasets/covid-national-dataset/#netherland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2463A0C-81D2-4977-ABC7-51B9ACBD64D4}"/>
              </a:ext>
            </a:extLst>
          </p:cNvPr>
          <p:cNvSpPr/>
          <p:nvPr/>
        </p:nvSpPr>
        <p:spPr>
          <a:xfrm>
            <a:off x="528505" y="1991583"/>
            <a:ext cx="10561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2800" b="1" dirty="0">
                <a:solidFill>
                  <a:srgbClr val="0068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GLOBALIZACIÓN FINANCIERA POST COVID-19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C1721B-4CC6-4CD4-8F37-38EB353E482D}"/>
              </a:ext>
            </a:extLst>
          </p:cNvPr>
          <p:cNvSpPr txBox="1"/>
          <p:nvPr/>
        </p:nvSpPr>
        <p:spPr>
          <a:xfrm>
            <a:off x="2516003" y="2969703"/>
            <a:ext cx="70952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ES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</a:rPr>
              <a:t>CLUB DE EXPORTADORES E INVERSORES ESPAÑOLES</a:t>
            </a:r>
          </a:p>
          <a:p>
            <a:pPr algn="ctr"/>
            <a:endParaRPr lang="es-ES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Madrid, 4 de junio de 2020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AED92C-FDDC-4E1B-B554-FE26E08FC179}"/>
              </a:ext>
            </a:extLst>
          </p:cNvPr>
          <p:cNvSpPr txBox="1"/>
          <p:nvPr/>
        </p:nvSpPr>
        <p:spPr>
          <a:xfrm>
            <a:off x="3373032" y="4781725"/>
            <a:ext cx="5385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</a:rPr>
              <a:t>José María Roldán</a:t>
            </a:r>
          </a:p>
          <a:p>
            <a:pPr algn="ctr"/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</a:rPr>
              <a:t>Presidente, Asociación Española de Banca</a:t>
            </a:r>
          </a:p>
        </p:txBody>
      </p:sp>
    </p:spTree>
    <p:extLst>
      <p:ext uri="{BB962C8B-B14F-4D97-AF65-F5344CB8AC3E}">
        <p14:creationId xmlns:p14="http://schemas.microsoft.com/office/powerpoint/2010/main" val="245279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130D05C-F5B3-4B40-968A-FE63AC8B4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054EFF-5ADE-4053-9852-2D41A0A13FBD}" type="slidenum">
              <a:rPr lang="es-ES" smtClean="0"/>
              <a:pPr/>
              <a:t>10</a:t>
            </a:fld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E466F3-9C2E-499B-916C-D05D7546B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9" y="1142986"/>
            <a:ext cx="5667375" cy="497523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1BC14C9-A9B7-4A3E-8952-0396FD0FB5CB}"/>
              </a:ext>
            </a:extLst>
          </p:cNvPr>
          <p:cNvSpPr txBox="1"/>
          <p:nvPr/>
        </p:nvSpPr>
        <p:spPr>
          <a:xfrm>
            <a:off x="662730" y="820741"/>
            <a:ext cx="10953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2400" dirty="0">
                <a:solidFill>
                  <a:srgbClr val="595959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UN ELEMENTO DE CAUTELA: LA DESIGUAL RESPUESTA EUROPEA (II)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75000"/>
                  <a:lumOff val="2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7965997-38F9-4509-8F08-857F21163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257" y="2221559"/>
            <a:ext cx="6084222" cy="319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28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67C0EB3-4434-49DD-8D42-02C347BF5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054EFF-5ADE-4053-9852-2D41A0A13FBD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A9A016-49D0-4B09-A2D5-13AAD1B3C3F6}"/>
              </a:ext>
            </a:extLst>
          </p:cNvPr>
          <p:cNvSpPr txBox="1"/>
          <p:nvPr/>
        </p:nvSpPr>
        <p:spPr>
          <a:xfrm>
            <a:off x="662730" y="820741"/>
            <a:ext cx="10953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2400" dirty="0">
                <a:solidFill>
                  <a:srgbClr val="595959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UN ELEMENTO DE </a:t>
            </a:r>
            <a:r>
              <a:rPr lang="es-ES" sz="2400" dirty="0">
                <a:solidFill>
                  <a:srgbClr val="595959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ESPERANZA: LA REACCION EUROPEA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B126764-E861-4EEE-A67D-48B1D4CE2209}"/>
              </a:ext>
            </a:extLst>
          </p:cNvPr>
          <p:cNvSpPr txBox="1"/>
          <p:nvPr/>
        </p:nvSpPr>
        <p:spPr>
          <a:xfrm>
            <a:off x="480665" y="1564203"/>
            <a:ext cx="10953749" cy="5127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endParaRPr lang="es-ES" sz="1400" dirty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Reacción europea ha sido en ciertos aspectos tardía, pero contundente: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ECB: 750.000 millones en compras de activos, y ampliables.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MEDE: 240.000 millones (con condicionalidad).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Programa SURE (desempleo): 100.000 millones.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BEI: 200.000 millones destinados a financiar empresas.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Plan de reconstrucción (Francia/Alemania/Comisión): 750.000 millones.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Si hay un futuro, este es europeo (momento Hamilton).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Y eso conlleva responsabilidades para España (pérdida autonomía en política económica).</a:t>
            </a:r>
          </a:p>
          <a:p>
            <a:pPr algn="just"/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s-ES" sz="1400" dirty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59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08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FE83DBB-8953-495E-9DC5-7E558F4D77FE}" type="slidenum">
              <a:rPr lang="es-ES" smtClean="0"/>
              <a:pPr/>
              <a:t>2</a:t>
            </a:fld>
            <a:endParaRPr lang="es-ES" dirty="0"/>
          </a:p>
        </p:txBody>
      </p:sp>
      <p:cxnSp>
        <p:nvCxnSpPr>
          <p:cNvPr id="159" name="Conector recto 158"/>
          <p:cNvCxnSpPr/>
          <p:nvPr/>
        </p:nvCxnSpPr>
        <p:spPr>
          <a:xfrm>
            <a:off x="0" y="1315597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CuadroTexto 160"/>
          <p:cNvSpPr txBox="1"/>
          <p:nvPr/>
        </p:nvSpPr>
        <p:spPr>
          <a:xfrm>
            <a:off x="623889" y="1783552"/>
            <a:ext cx="10953749" cy="328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La globalización comercial y la globalización financiera: nexo entre ambas.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Los beneficios y costes de la globalización comercial: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Consumidores/trabajadores: falsa dicotomía?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La supremacía de la eficiencia: la competitividad como elemento de disciplina.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Este de Asia: el resurgir de China.</a:t>
            </a:r>
          </a:p>
          <a:p>
            <a:pPr lvl="1"/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Los beneficios de la globalización financiera: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Endeudamiento exterior de España.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Diversificación. Bancos internacionales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7" name="CuadroTexto 166"/>
          <p:cNvSpPr txBox="1"/>
          <p:nvPr/>
        </p:nvSpPr>
        <p:spPr>
          <a:xfrm>
            <a:off x="619125" y="744541"/>
            <a:ext cx="109537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116201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83DBB-8953-495E-9DC5-7E558F4D77FE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59" name="Conector recto 158"/>
          <p:cNvCxnSpPr/>
          <p:nvPr/>
        </p:nvCxnSpPr>
        <p:spPr>
          <a:xfrm>
            <a:off x="0" y="1315597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CuadroTexto 160"/>
          <p:cNvSpPr txBox="1"/>
          <p:nvPr/>
        </p:nvSpPr>
        <p:spPr>
          <a:xfrm>
            <a:off x="619125" y="1636220"/>
            <a:ext cx="11162643" cy="34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La crisis de 2008/12:</a:t>
            </a:r>
          </a:p>
          <a:p>
            <a:pPr algn="just"/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La exuberancia irracional de los mercados. </a:t>
            </a:r>
            <a:r>
              <a:rPr lang="es-ES" i="1" dirty="0">
                <a:latin typeface="Verdana" panose="020B0604030504040204" pitchFamily="34" charset="0"/>
                <a:ea typeface="Verdana" panose="020B0604030504040204" pitchFamily="34" charset="0"/>
              </a:rPr>
              <a:t>Boom </a:t>
            </a:r>
            <a:r>
              <a:rPr lang="es-ES" i="1" dirty="0" err="1">
                <a:latin typeface="Verdana" panose="020B0604030504040204" pitchFamily="34" charset="0"/>
                <a:ea typeface="Verdana" panose="020B0604030504040204" pitchFamily="34" charset="0"/>
              </a:rPr>
              <a:t>Bust</a:t>
            </a:r>
            <a:r>
              <a:rPr lang="es-ES" i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lvl="1" algn="just"/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Retroceso de la globalización financiera. El área del euro (el mercado interbancario).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El caso de España: 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El endeudamiento exterior.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Los riesgos de un </a:t>
            </a:r>
            <a:r>
              <a:rPr lang="es-ES" i="1" dirty="0" err="1">
                <a:latin typeface="Verdana" panose="020B0604030504040204" pitchFamily="34" charset="0"/>
                <a:ea typeface="Verdana" panose="020B0604030504040204" pitchFamily="34" charset="0"/>
              </a:rPr>
              <a:t>sudden</a:t>
            </a:r>
            <a:r>
              <a:rPr lang="es-ES" i="1" dirty="0">
                <a:latin typeface="Verdana" panose="020B0604030504040204" pitchFamily="34" charset="0"/>
                <a:ea typeface="Verdana" panose="020B0604030504040204" pitchFamily="34" charset="0"/>
              </a:rPr>
              <a:t> stop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lvl="2" algn="just"/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El problema del arbitraje regulatorio: el sistema financiero en la sombra.</a:t>
            </a:r>
          </a:p>
          <a:p>
            <a:pPr lvl="1" algn="just">
              <a:lnSpc>
                <a:spcPct val="150000"/>
              </a:lnSpc>
            </a:pPr>
            <a:endParaRPr lang="es-ES" sz="14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7" name="CuadroTexto 166"/>
          <p:cNvSpPr txBox="1"/>
          <p:nvPr/>
        </p:nvSpPr>
        <p:spPr>
          <a:xfrm>
            <a:off x="619125" y="744541"/>
            <a:ext cx="109537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DESAFÍOS PARA LA GLOBALIZACIÓN I</a:t>
            </a:r>
            <a:endParaRPr kumimoji="0" lang="es-ES" sz="25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75000"/>
                  <a:lumOff val="2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046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FE83DBB-8953-495E-9DC5-7E558F4D77FE}" type="slidenum">
              <a:rPr lang="es-ES" smtClean="0"/>
              <a:pPr/>
              <a:t>4</a:t>
            </a:fld>
            <a:endParaRPr lang="es-ES" dirty="0"/>
          </a:p>
        </p:txBody>
      </p:sp>
      <p:cxnSp>
        <p:nvCxnSpPr>
          <p:cNvPr id="159" name="Conector recto 158"/>
          <p:cNvCxnSpPr/>
          <p:nvPr/>
        </p:nvCxnSpPr>
        <p:spPr>
          <a:xfrm>
            <a:off x="0" y="1315597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CuadroTexto 160"/>
          <p:cNvSpPr txBox="1"/>
          <p:nvPr/>
        </p:nvSpPr>
        <p:spPr>
          <a:xfrm>
            <a:off x="623889" y="1578633"/>
            <a:ext cx="109537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Las crecientes tensiones comerciales US/China.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La crisis del multilateralismo.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El renacimiento del mercantilismo.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El Brexit: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Mayor mercado financiero del mundo (y el centro financiero de Europa y el Euro) se va de la UE.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Mas allá: el creciente escepticismo de la opinión pública sobre el sistema financiero (uno de los motores del crecimiento económico en UK).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Paradoja: los campeones de la globalización (US, UK) son ahora los líderes de su abandono!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Europa: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El origen financiero de la tensión Norte-Sur: el superávit de la balanza por cuenta corriente alemán y holandés.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Superávit de Balanza por Cuenta Corriente=Adquisición de títulos financieros del Resto del Mundo.</a:t>
            </a:r>
          </a:p>
        </p:txBody>
      </p:sp>
      <p:sp>
        <p:nvSpPr>
          <p:cNvPr id="167" name="CuadroTexto 166"/>
          <p:cNvSpPr txBox="1"/>
          <p:nvPr/>
        </p:nvSpPr>
        <p:spPr>
          <a:xfrm>
            <a:off x="619125" y="744541"/>
            <a:ext cx="109537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2500" dirty="0">
                <a:solidFill>
                  <a:srgbClr val="595959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DESAFÍOS PARA LA GLOBALIZACIÓN II</a:t>
            </a:r>
            <a:endParaRPr lang="es-ES" sz="2500" dirty="0">
              <a:solidFill>
                <a:srgbClr val="595959">
                  <a:lumMod val="75000"/>
                  <a:lumOff val="2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68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FE83DBB-8953-495E-9DC5-7E558F4D77FE}" type="slidenum">
              <a:rPr lang="es-ES" smtClean="0"/>
              <a:pPr/>
              <a:t>5</a:t>
            </a:fld>
            <a:endParaRPr lang="es-ES" dirty="0"/>
          </a:p>
        </p:txBody>
      </p:sp>
      <p:cxnSp>
        <p:nvCxnSpPr>
          <p:cNvPr id="159" name="Conector recto 158"/>
          <p:cNvCxnSpPr/>
          <p:nvPr/>
        </p:nvCxnSpPr>
        <p:spPr>
          <a:xfrm>
            <a:off x="0" y="1315597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CuadroTexto 160"/>
          <p:cNvSpPr txBox="1"/>
          <p:nvPr/>
        </p:nvSpPr>
        <p:spPr>
          <a:xfrm>
            <a:off x="623889" y="1441875"/>
            <a:ext cx="1095374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La acentuación de tendencias ya preexistentes.</a:t>
            </a:r>
          </a:p>
          <a:p>
            <a:pPr algn="just"/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La aparición de nuevas tendencias: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La fragilidad de las cadenas de producción internacionales.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La necesidad de limitar la dependencia de mercados exteriores en determinados segmentos esenciales (antibióticos en USA, etc.).</a:t>
            </a:r>
          </a:p>
          <a:p>
            <a:pPr lvl="1" algn="just"/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La utilización de represalias comerciales “</a:t>
            </a:r>
            <a:r>
              <a:rPr lang="es-ES" i="1" dirty="0">
                <a:latin typeface="Verdana" panose="020B0604030504040204" pitchFamily="34" charset="0"/>
                <a:ea typeface="Verdana" panose="020B0604030504040204" pitchFamily="34" charset="0"/>
              </a:rPr>
              <a:t>Smart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” (Huawei).</a:t>
            </a:r>
          </a:p>
          <a:p>
            <a:pPr algn="just"/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El resurgir del proteccionismo en Europa: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Paquetes de ayuda al sector privado: tamaño y generosidad en Alemania versus Francia, España.</a:t>
            </a:r>
          </a:p>
          <a:p>
            <a:pPr lvl="1" algn="just"/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La vuelta de los campeones nacionales: Lufthansa.</a:t>
            </a:r>
          </a:p>
          <a:p>
            <a:pPr algn="just"/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Los mercados financieros: en manos de </a:t>
            </a:r>
            <a:r>
              <a:rPr lang="es-ES" i="1" dirty="0" err="1">
                <a:latin typeface="Verdana" panose="020B0604030504040204" pitchFamily="34" charset="0"/>
                <a:ea typeface="Verdana" panose="020B0604030504040204" pitchFamily="34" charset="0"/>
              </a:rPr>
              <a:t>Hedge</a:t>
            </a:r>
            <a:r>
              <a:rPr lang="es-ES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i="1" dirty="0" err="1">
                <a:latin typeface="Verdana" panose="020B0604030504040204" pitchFamily="34" charset="0"/>
                <a:ea typeface="Verdana" panose="020B0604030504040204" pitchFamily="34" charset="0"/>
              </a:rPr>
              <a:t>Funds</a:t>
            </a:r>
            <a:r>
              <a:rPr lang="es-ES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apalancados y del </a:t>
            </a:r>
            <a:r>
              <a:rPr lang="es-ES" i="1" dirty="0" err="1">
                <a:latin typeface="Verdana" panose="020B0604030504040204" pitchFamily="34" charset="0"/>
                <a:ea typeface="Verdana" panose="020B0604030504040204" pitchFamily="34" charset="0"/>
              </a:rPr>
              <a:t>algorithmic</a:t>
            </a:r>
            <a:r>
              <a:rPr lang="es-ES" i="1" dirty="0">
                <a:latin typeface="Verdana" panose="020B0604030504040204" pitchFamily="34" charset="0"/>
                <a:ea typeface="Verdana" panose="020B0604030504040204" pitchFamily="34" charset="0"/>
              </a:rPr>
              <a:t> trading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Enorme volatilidad!!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El Shadow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Banking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fuera de control?</a:t>
            </a:r>
          </a:p>
        </p:txBody>
      </p:sp>
      <p:sp>
        <p:nvSpPr>
          <p:cNvPr id="167" name="CuadroTexto 166"/>
          <p:cNvSpPr txBox="1"/>
          <p:nvPr/>
        </p:nvSpPr>
        <p:spPr>
          <a:xfrm>
            <a:off x="619125" y="744541"/>
            <a:ext cx="109537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500">
                <a:solidFill>
                  <a:srgbClr val="595959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sz="2000" dirty="0"/>
              <a:t>LOS DESAFÍOS PARA LA GLOBALIZACIÓN III: la crisis de la COVID-19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6369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FE83DBB-8953-495E-9DC5-7E558F4D77FE}" type="slidenum">
              <a:rPr lang="es-ES" smtClean="0"/>
              <a:pPr/>
              <a:t>6</a:t>
            </a:fld>
            <a:endParaRPr lang="es-ES" dirty="0"/>
          </a:p>
        </p:txBody>
      </p:sp>
      <p:cxnSp>
        <p:nvCxnSpPr>
          <p:cNvPr id="159" name="Conector recto 158"/>
          <p:cNvCxnSpPr/>
          <p:nvPr/>
        </p:nvCxnSpPr>
        <p:spPr>
          <a:xfrm>
            <a:off x="0" y="1315597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CuadroTexto 160"/>
          <p:cNvSpPr txBox="1"/>
          <p:nvPr/>
        </p:nvSpPr>
        <p:spPr>
          <a:xfrm>
            <a:off x="623889" y="1633511"/>
            <a:ext cx="1095374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Singularidad del modelo español: Un modelo de filiales independientes financiadas localmente.</a:t>
            </a:r>
          </a:p>
          <a:p>
            <a:pPr algn="just"/>
            <a:endParaRPr lang="es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Modelo de la banca global: fondear en la matriz (al coste de un país desarrollado) para financiar actividades locales. Más rentable pero incentivos no alineados?</a:t>
            </a:r>
          </a:p>
          <a:p>
            <a:pPr algn="just"/>
            <a:endParaRPr lang="es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Modelo español: la financiación local resulta mas onerosa pero también impone una mayor disciplina a la hora de asumir riesgos.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Los números han de salir como si fuéramos una empresa local.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Nació para proteger a España de la volatilidad de América Latina, pero acabo protegiendo en 2008/12 a Latinoamérica de las turbulencias en la eurozona!</a:t>
            </a:r>
          </a:p>
        </p:txBody>
      </p:sp>
      <p:sp>
        <p:nvSpPr>
          <p:cNvPr id="167" name="CuadroTexto 166"/>
          <p:cNvSpPr txBox="1"/>
          <p:nvPr/>
        </p:nvSpPr>
        <p:spPr>
          <a:xfrm>
            <a:off x="619125" y="744541"/>
            <a:ext cx="109537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 MODELO DE INTERNACIONALIZACIÓN DE LA BANCA ESPAÑOLA</a:t>
            </a:r>
          </a:p>
        </p:txBody>
      </p:sp>
    </p:spTree>
    <p:extLst>
      <p:ext uri="{BB962C8B-B14F-4D97-AF65-F5344CB8AC3E}">
        <p14:creationId xmlns:p14="http://schemas.microsoft.com/office/powerpoint/2010/main" val="725212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FE83DBB-8953-495E-9DC5-7E558F4D77FE}" type="slidenum">
              <a:rPr lang="es-ES" smtClean="0"/>
              <a:pPr/>
              <a:t>7</a:t>
            </a:fld>
            <a:endParaRPr lang="es-ES" dirty="0"/>
          </a:p>
        </p:txBody>
      </p:sp>
      <p:cxnSp>
        <p:nvCxnSpPr>
          <p:cNvPr id="159" name="Conector recto 158"/>
          <p:cNvCxnSpPr/>
          <p:nvPr/>
        </p:nvCxnSpPr>
        <p:spPr>
          <a:xfrm>
            <a:off x="0" y="1315597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CuadroTexto 160"/>
          <p:cNvSpPr txBox="1"/>
          <p:nvPr/>
        </p:nvSpPr>
        <p:spPr>
          <a:xfrm>
            <a:off x="523221" y="1631763"/>
            <a:ext cx="1095374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Diversificación internacional.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Incluso ahora, con shock global y simultáneo funciona (correlaciones no son uno).</a:t>
            </a:r>
          </a:p>
          <a:p>
            <a:pPr lvl="1" algn="just"/>
            <a:endParaRPr lang="es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Elemento de estabilidad: rating mejor que el propio soberano en 2008/12.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Gran importancia en un país con un endeudamiento exterior tan alto como España.</a:t>
            </a:r>
          </a:p>
          <a:p>
            <a:pPr lvl="1" algn="just"/>
            <a:endParaRPr lang="es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En momentos de retroceso de la globalización como el actual, un modelo basado en filiales independientes 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más resiliente y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tiene un menor impacto potencial en términos de estabilidad financiera.</a:t>
            </a:r>
          </a:p>
        </p:txBody>
      </p:sp>
      <p:sp>
        <p:nvSpPr>
          <p:cNvPr id="167" name="CuadroTexto 166"/>
          <p:cNvSpPr txBox="1"/>
          <p:nvPr/>
        </p:nvSpPr>
        <p:spPr>
          <a:xfrm>
            <a:off x="619125" y="744541"/>
            <a:ext cx="109537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VENTAJAS DEL MODELO INTERNACIONAL</a:t>
            </a:r>
            <a:endParaRPr lang="es-ES" sz="2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306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83DBB-8953-495E-9DC5-7E558F4D77FE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59" name="Conector recto 158"/>
          <p:cNvCxnSpPr/>
          <p:nvPr/>
        </p:nvCxnSpPr>
        <p:spPr>
          <a:xfrm>
            <a:off x="0" y="1606315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CuadroTexto 160"/>
          <p:cNvSpPr txBox="1"/>
          <p:nvPr/>
        </p:nvSpPr>
        <p:spPr>
          <a:xfrm>
            <a:off x="480665" y="1564203"/>
            <a:ext cx="10953749" cy="595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endParaRPr lang="es-ES" sz="1400" dirty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Situación del sector pre-COVID: más solvencia, más liquidez, presiones sobre la rentabilidad por los bajos tipos de interés (aunque acercándose al coste de capital), revolución digital, revolución verde.</a:t>
            </a:r>
          </a:p>
          <a:p>
            <a:pPr algn="just"/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Papel actual: financiando a nuestros clientes, para que puedan sortear la crisis.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Líneas con garantía ICO, moratorias publicas y privadas (muy amplia), financiación bancaria “pura”.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Líneas ICO: 80% garantía para Pymes, 70%/60% para empresas no Pymes, 500.000 operaciones, 95% de ellas Pymes, 50%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Micro-pymes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(más de 150.000 microempresas), más de 60.000 millones. 80.000 millones ya puestos en marcha.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El fondeo lo pone el sector!!! Ahora, eso es crucial!!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Moratorias: 200.000 clientes, 12.000 millones de euros de volumen. Cifras no finales.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s-ES" sz="1400" dirty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7" name="CuadroTexto 166"/>
          <p:cNvSpPr txBox="1"/>
          <p:nvPr/>
        </p:nvSpPr>
        <p:spPr>
          <a:xfrm>
            <a:off x="619125" y="744541"/>
            <a:ext cx="10953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2400" dirty="0">
                <a:solidFill>
                  <a:srgbClr val="595959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PAPEL DE LA BANCA ESPAÑOLA EN LA CRISIS DE LA COVID-19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75000"/>
                  <a:lumOff val="2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37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D2C640B-31C9-4C70-A9B1-78349D3B1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054EFF-5ADE-4053-9852-2D41A0A13FBD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FA1C0DC-E519-4945-8A16-6318A2E0C002}"/>
              </a:ext>
            </a:extLst>
          </p:cNvPr>
          <p:cNvSpPr txBox="1"/>
          <p:nvPr/>
        </p:nvSpPr>
        <p:spPr>
          <a:xfrm>
            <a:off x="662730" y="820741"/>
            <a:ext cx="10953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2400" dirty="0">
                <a:solidFill>
                  <a:srgbClr val="595959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UN ELEMENTO DE CAUTELA: LA DESIGUAL RESPUESTA EUROPEA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75000"/>
                  <a:lumOff val="2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98464C4-4CFA-43BF-8C0B-C0D0AE6DA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393729"/>
              </p:ext>
            </p:extLst>
          </p:nvPr>
        </p:nvGraphicFramePr>
        <p:xfrm>
          <a:off x="1703597" y="1656894"/>
          <a:ext cx="8044409" cy="4699456"/>
        </p:xfrm>
        <a:graphic>
          <a:graphicData uri="http://schemas.openxmlformats.org/drawingml/2006/table">
            <a:tbl>
              <a:tblPr/>
              <a:tblGrid>
                <a:gridCol w="2097468">
                  <a:extLst>
                    <a:ext uri="{9D8B030D-6E8A-4147-A177-3AD203B41FA5}">
                      <a16:colId xmlns:a16="http://schemas.microsoft.com/office/drawing/2014/main" val="2816596912"/>
                    </a:ext>
                  </a:extLst>
                </a:gridCol>
                <a:gridCol w="2097468">
                  <a:extLst>
                    <a:ext uri="{9D8B030D-6E8A-4147-A177-3AD203B41FA5}">
                      <a16:colId xmlns:a16="http://schemas.microsoft.com/office/drawing/2014/main" val="1889104458"/>
                    </a:ext>
                  </a:extLst>
                </a:gridCol>
                <a:gridCol w="1628623">
                  <a:extLst>
                    <a:ext uri="{9D8B030D-6E8A-4147-A177-3AD203B41FA5}">
                      <a16:colId xmlns:a16="http://schemas.microsoft.com/office/drawing/2014/main" val="4289105045"/>
                    </a:ext>
                  </a:extLst>
                </a:gridCol>
                <a:gridCol w="2220850">
                  <a:extLst>
                    <a:ext uri="{9D8B030D-6E8A-4147-A177-3AD203B41FA5}">
                      <a16:colId xmlns:a16="http://schemas.microsoft.com/office/drawing/2014/main" val="467853663"/>
                    </a:ext>
                  </a:extLst>
                </a:gridCol>
              </a:tblGrid>
              <a:tr h="674989">
                <a:tc>
                  <a:txBody>
                    <a:bodyPr/>
                    <a:lstStyle/>
                    <a:p>
                      <a:pPr fontAlgn="base"/>
                      <a:endParaRPr lang="es-ES" sz="1600">
                        <a:effectLst/>
                      </a:endParaRP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 b="1">
                          <a:effectLst/>
                        </a:rPr>
                        <a:t>Immediate fiscal impulse</a:t>
                      </a:r>
                      <a:endParaRPr lang="es-ES" sz="1600">
                        <a:effectLst/>
                      </a:endParaRP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 b="1">
                          <a:effectLst/>
                        </a:rPr>
                        <a:t>Deferral</a:t>
                      </a:r>
                      <a:endParaRPr lang="es-ES" sz="1600">
                        <a:effectLst/>
                      </a:endParaRP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 b="1">
                          <a:effectLst/>
                        </a:rPr>
                        <a:t>Other liquidity/guarantee</a:t>
                      </a:r>
                      <a:endParaRPr lang="es-ES" sz="1600">
                        <a:effectLst/>
                      </a:endParaRP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406786"/>
                  </a:ext>
                </a:extLst>
              </a:tr>
              <a:tr h="268914">
                <a:tc>
                  <a:txBody>
                    <a:bodyPr/>
                    <a:lstStyle/>
                    <a:p>
                      <a:pPr fontAlgn="base"/>
                      <a:r>
                        <a:rPr lang="es-ES" sz="1600" u="none" strike="noStrike">
                          <a:solidFill>
                            <a:srgbClr val="B20935"/>
                          </a:solidFill>
                          <a:effectLst/>
                          <a:hlinkClick r:id="rId2"/>
                        </a:rPr>
                        <a:t>Belgium</a:t>
                      </a:r>
                      <a:endParaRPr lang="es-ES" sz="1600">
                        <a:effectLst/>
                      </a:endParaRP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0.7%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3.0%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10.9%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734119"/>
                  </a:ext>
                </a:extLst>
              </a:tr>
              <a:tr h="268914">
                <a:tc>
                  <a:txBody>
                    <a:bodyPr/>
                    <a:lstStyle/>
                    <a:p>
                      <a:pPr fontAlgn="base"/>
                      <a:r>
                        <a:rPr lang="es-ES" sz="1600" u="none" strike="noStrike">
                          <a:solidFill>
                            <a:srgbClr val="B20935"/>
                          </a:solidFill>
                          <a:effectLst/>
                          <a:hlinkClick r:id="rId3"/>
                        </a:rPr>
                        <a:t>Denmark</a:t>
                      </a:r>
                      <a:endParaRPr lang="es-ES" sz="1600">
                        <a:effectLst/>
                      </a:endParaRP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2.1%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7.2%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2.9%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565497"/>
                  </a:ext>
                </a:extLst>
              </a:tr>
              <a:tr h="268914">
                <a:tc>
                  <a:txBody>
                    <a:bodyPr/>
                    <a:lstStyle/>
                    <a:p>
                      <a:pPr fontAlgn="base"/>
                      <a:r>
                        <a:rPr lang="es-ES" sz="1600" u="none" strike="noStrike">
                          <a:solidFill>
                            <a:srgbClr val="B20935"/>
                          </a:solidFill>
                          <a:effectLst/>
                          <a:hlinkClick r:id="rId4"/>
                        </a:rPr>
                        <a:t>France</a:t>
                      </a:r>
                      <a:endParaRPr lang="es-ES" sz="1600">
                        <a:effectLst/>
                      </a:endParaRP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 dirty="0">
                          <a:effectLst/>
                        </a:rPr>
                        <a:t>2.4%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9.4%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14.0%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344813"/>
                  </a:ext>
                </a:extLst>
              </a:tr>
              <a:tr h="268914">
                <a:tc>
                  <a:txBody>
                    <a:bodyPr/>
                    <a:lstStyle/>
                    <a:p>
                      <a:pPr fontAlgn="base"/>
                      <a:r>
                        <a:rPr lang="es-ES" sz="1600" u="none" strike="noStrike">
                          <a:solidFill>
                            <a:srgbClr val="B20935"/>
                          </a:solidFill>
                          <a:effectLst/>
                          <a:hlinkClick r:id="rId5"/>
                        </a:rPr>
                        <a:t>Germany</a:t>
                      </a:r>
                      <a:endParaRPr lang="es-ES" sz="1600">
                        <a:effectLst/>
                      </a:endParaRP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10.1%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14.6%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27.2%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583384"/>
                  </a:ext>
                </a:extLst>
              </a:tr>
              <a:tr h="268914">
                <a:tc>
                  <a:txBody>
                    <a:bodyPr/>
                    <a:lstStyle/>
                    <a:p>
                      <a:pPr fontAlgn="base"/>
                      <a:r>
                        <a:rPr lang="es-ES" sz="1600" u="none" strike="noStrike">
                          <a:solidFill>
                            <a:srgbClr val="B20935"/>
                          </a:solidFill>
                          <a:effectLst/>
                          <a:hlinkClick r:id="rId6"/>
                        </a:rPr>
                        <a:t>Greece</a:t>
                      </a:r>
                      <a:endParaRPr lang="es-ES" sz="1600">
                        <a:effectLst/>
                      </a:endParaRP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1.1%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2.0%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0.5%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858465"/>
                  </a:ext>
                </a:extLst>
              </a:tr>
              <a:tr h="268914">
                <a:tc>
                  <a:txBody>
                    <a:bodyPr/>
                    <a:lstStyle/>
                    <a:p>
                      <a:pPr fontAlgn="base"/>
                      <a:r>
                        <a:rPr lang="es-ES" sz="1600" u="none" strike="noStrike">
                          <a:solidFill>
                            <a:srgbClr val="B20935"/>
                          </a:solidFill>
                          <a:effectLst/>
                          <a:hlinkClick r:id="rId7"/>
                        </a:rPr>
                        <a:t>Hungary</a:t>
                      </a:r>
                      <a:endParaRPr lang="es-ES" sz="1600">
                        <a:effectLst/>
                      </a:endParaRP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0.4%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8.3%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0.0%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889160"/>
                  </a:ext>
                </a:extLst>
              </a:tr>
              <a:tr h="268914">
                <a:tc>
                  <a:txBody>
                    <a:bodyPr/>
                    <a:lstStyle/>
                    <a:p>
                      <a:pPr fontAlgn="base"/>
                      <a:r>
                        <a:rPr lang="es-ES" sz="1600" u="none" strike="noStrike" dirty="0" err="1">
                          <a:solidFill>
                            <a:srgbClr val="B20935"/>
                          </a:solidFill>
                          <a:effectLst/>
                          <a:hlinkClick r:id="rId8"/>
                        </a:rPr>
                        <a:t>Italy</a:t>
                      </a:r>
                      <a:endParaRPr lang="es-ES" sz="1600" dirty="0">
                        <a:effectLst/>
                      </a:endParaRP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0.9%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13.2%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 dirty="0">
                          <a:effectLst/>
                        </a:rPr>
                        <a:t>29.8%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230268"/>
                  </a:ext>
                </a:extLst>
              </a:tr>
              <a:tr h="268914">
                <a:tc>
                  <a:txBody>
                    <a:bodyPr/>
                    <a:lstStyle/>
                    <a:p>
                      <a:pPr fontAlgn="base"/>
                      <a:r>
                        <a:rPr lang="es-ES" sz="1600" u="none" strike="noStrike">
                          <a:solidFill>
                            <a:srgbClr val="B20935"/>
                          </a:solidFill>
                          <a:effectLst/>
                          <a:hlinkClick r:id="rId9"/>
                        </a:rPr>
                        <a:t>Netherlands</a:t>
                      </a:r>
                      <a:endParaRPr lang="es-ES" sz="1600">
                        <a:effectLst/>
                      </a:endParaRP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3.7%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7.9%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3.4%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365175"/>
                  </a:ext>
                </a:extLst>
              </a:tr>
              <a:tr h="268914">
                <a:tc>
                  <a:txBody>
                    <a:bodyPr/>
                    <a:lstStyle/>
                    <a:p>
                      <a:pPr fontAlgn="base"/>
                      <a:r>
                        <a:rPr lang="es-ES" sz="1600" u="none" strike="noStrike">
                          <a:solidFill>
                            <a:srgbClr val="B20935"/>
                          </a:solidFill>
                          <a:effectLst/>
                          <a:hlinkClick r:id="rId10"/>
                        </a:rPr>
                        <a:t>Portugal</a:t>
                      </a:r>
                      <a:endParaRPr lang="es-ES" sz="1600">
                        <a:effectLst/>
                      </a:endParaRP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2.5%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11.1%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5.5%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217535"/>
                  </a:ext>
                </a:extLst>
              </a:tr>
              <a:tr h="268914">
                <a:tc>
                  <a:txBody>
                    <a:bodyPr/>
                    <a:lstStyle/>
                    <a:p>
                      <a:pPr fontAlgn="base"/>
                      <a:r>
                        <a:rPr lang="es-ES" sz="1600" u="none" strike="noStrike">
                          <a:solidFill>
                            <a:srgbClr val="B20935"/>
                          </a:solidFill>
                          <a:effectLst/>
                          <a:hlinkClick r:id="rId11"/>
                        </a:rPr>
                        <a:t>Spain</a:t>
                      </a:r>
                      <a:endParaRPr lang="es-ES" sz="1600">
                        <a:effectLst/>
                      </a:endParaRP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2.3%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0.9%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9.2%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850764"/>
                  </a:ext>
                </a:extLst>
              </a:tr>
              <a:tr h="471951">
                <a:tc>
                  <a:txBody>
                    <a:bodyPr/>
                    <a:lstStyle/>
                    <a:p>
                      <a:pPr fontAlgn="base"/>
                      <a:r>
                        <a:rPr lang="es-ES" sz="1600" u="none" strike="noStrike">
                          <a:solidFill>
                            <a:srgbClr val="B20935"/>
                          </a:solidFill>
                          <a:effectLst/>
                          <a:hlinkClick r:id="rId12"/>
                        </a:rPr>
                        <a:t>United Kingdom</a:t>
                      </a:r>
                      <a:endParaRPr lang="es-ES" sz="1600">
                        <a:effectLst/>
                      </a:endParaRP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4.8%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1.9%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14.9%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829939"/>
                  </a:ext>
                </a:extLst>
              </a:tr>
              <a:tr h="268914">
                <a:tc>
                  <a:txBody>
                    <a:bodyPr/>
                    <a:lstStyle/>
                    <a:p>
                      <a:pPr fontAlgn="base"/>
                      <a:r>
                        <a:rPr lang="es-ES" sz="1600" u="none" strike="noStrike">
                          <a:solidFill>
                            <a:srgbClr val="B20935"/>
                          </a:solidFill>
                          <a:effectLst/>
                          <a:hlinkClick r:id="rId13"/>
                        </a:rPr>
                        <a:t>United States</a:t>
                      </a:r>
                      <a:endParaRPr lang="es-ES" sz="1600">
                        <a:effectLst/>
                      </a:endParaRP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9.1%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>
                          <a:effectLst/>
                        </a:rPr>
                        <a:t>2.6%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600" dirty="0">
                          <a:effectLst/>
                        </a:rPr>
                        <a:t>2.6%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414011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2F129738-59C4-4C21-B979-4CBB596B1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126" y="1334768"/>
            <a:ext cx="1103743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600" b="1" dirty="0" err="1">
                <a:solidFill>
                  <a:srgbClr val="2F2F2F"/>
                </a:solidFill>
                <a:cs typeface="Arial" panose="020B0604020202020204" pitchFamily="34" charset="0"/>
              </a:rPr>
              <a:t>Discretionary</a:t>
            </a:r>
            <a:r>
              <a:rPr lang="es-ES" altLang="es-ES" sz="1600" b="1" dirty="0">
                <a:solidFill>
                  <a:srgbClr val="2F2F2F"/>
                </a:solidFill>
                <a:cs typeface="Arial" panose="020B0604020202020204" pitchFamily="34" charset="0"/>
              </a:rPr>
              <a:t> 2020 fiscal </a:t>
            </a:r>
            <a:r>
              <a:rPr lang="es-ES" altLang="es-ES" sz="1600" b="1" dirty="0" err="1">
                <a:solidFill>
                  <a:srgbClr val="2F2F2F"/>
                </a:solidFill>
                <a:cs typeface="Arial" panose="020B0604020202020204" pitchFamily="34" charset="0"/>
              </a:rPr>
              <a:t>measures</a:t>
            </a:r>
            <a:r>
              <a:rPr lang="es-ES" altLang="es-ES" sz="1600" b="1" dirty="0">
                <a:solidFill>
                  <a:srgbClr val="2F2F2F"/>
                </a:solidFill>
                <a:cs typeface="Arial" panose="020B0604020202020204" pitchFamily="34" charset="0"/>
              </a:rPr>
              <a:t> </a:t>
            </a:r>
            <a:r>
              <a:rPr lang="es-ES" altLang="es-ES" sz="1600" b="1" dirty="0" err="1">
                <a:solidFill>
                  <a:srgbClr val="2F2F2F"/>
                </a:solidFill>
                <a:cs typeface="Arial" panose="020B0604020202020204" pitchFamily="34" charset="0"/>
              </a:rPr>
              <a:t>adopted</a:t>
            </a:r>
            <a:r>
              <a:rPr lang="es-ES" altLang="es-ES" sz="1600" b="1" dirty="0">
                <a:solidFill>
                  <a:srgbClr val="2F2F2F"/>
                </a:solidFill>
                <a:cs typeface="Arial" panose="020B0604020202020204" pitchFamily="34" charset="0"/>
              </a:rPr>
              <a:t> in response </a:t>
            </a:r>
            <a:r>
              <a:rPr lang="es-ES" altLang="es-ES" sz="1600" b="1" dirty="0" err="1">
                <a:solidFill>
                  <a:srgbClr val="2F2F2F"/>
                </a:solidFill>
                <a:cs typeface="Arial" panose="020B0604020202020204" pitchFamily="34" charset="0"/>
              </a:rPr>
              <a:t>to</a:t>
            </a:r>
            <a:r>
              <a:rPr lang="es-ES" altLang="es-ES" sz="1600" b="1" dirty="0">
                <a:solidFill>
                  <a:srgbClr val="2F2F2F"/>
                </a:solidFill>
                <a:cs typeface="Arial" panose="020B0604020202020204" pitchFamily="34" charset="0"/>
              </a:rPr>
              <a:t> coronavirus </a:t>
            </a:r>
            <a:r>
              <a:rPr lang="es-ES" altLang="es-ES" sz="1600" b="1" dirty="0" err="1">
                <a:solidFill>
                  <a:srgbClr val="2F2F2F"/>
                </a:solidFill>
                <a:cs typeface="Arial" panose="020B0604020202020204" pitchFamily="34" charset="0"/>
              </a:rPr>
              <a:t>by</a:t>
            </a:r>
            <a:r>
              <a:rPr lang="es-ES" altLang="es-ES" sz="1600" b="1" dirty="0">
                <a:solidFill>
                  <a:srgbClr val="2F2F2F"/>
                </a:solidFill>
                <a:cs typeface="Arial" panose="020B0604020202020204" pitchFamily="34" charset="0"/>
              </a:rPr>
              <a:t> 25 May 2020*, % </a:t>
            </a:r>
            <a:r>
              <a:rPr lang="es-ES" altLang="es-ES" sz="1600" b="1" dirty="0" err="1">
                <a:solidFill>
                  <a:srgbClr val="2F2F2F"/>
                </a:solidFill>
                <a:cs typeface="Arial" panose="020B0604020202020204" pitchFamily="34" charset="0"/>
              </a:rPr>
              <a:t>of</a:t>
            </a:r>
            <a:r>
              <a:rPr lang="es-ES" altLang="es-ES" sz="1600" b="1" dirty="0">
                <a:solidFill>
                  <a:srgbClr val="2F2F2F"/>
                </a:solidFill>
                <a:cs typeface="Arial" panose="020B0604020202020204" pitchFamily="34" charset="0"/>
              </a:rPr>
              <a:t> 2019 GDP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600" b="1" dirty="0">
                <a:solidFill>
                  <a:srgbClr val="2F2F2F"/>
                </a:solidFill>
                <a:cs typeface="Arial" panose="020B0604020202020204" pitchFamily="34" charset="0"/>
              </a:rPr>
              <a:t>(Fuente: </a:t>
            </a:r>
            <a:r>
              <a:rPr lang="es-ES" altLang="es-ES" sz="1600" b="1" dirty="0" err="1">
                <a:solidFill>
                  <a:srgbClr val="2F2F2F"/>
                </a:solidFill>
                <a:cs typeface="Arial" panose="020B0604020202020204" pitchFamily="34" charset="0"/>
              </a:rPr>
              <a:t>Brueggel</a:t>
            </a:r>
            <a:r>
              <a:rPr lang="es-ES" altLang="es-ES" sz="1600" b="1" dirty="0">
                <a:solidFill>
                  <a:srgbClr val="2F2F2F"/>
                </a:solidFill>
                <a:cs typeface="Arial" panose="020B0604020202020204" pitchFamily="34" charset="0"/>
              </a:rPr>
              <a:t>)</a:t>
            </a:r>
            <a:endParaRPr lang="es-ES" altLang="es-ES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58757"/>
      </p:ext>
    </p:extLst>
  </p:cSld>
  <p:clrMapOvr>
    <a:masterClrMapping/>
  </p:clrMapOvr>
</p:sld>
</file>

<file path=ppt/theme/theme1.xml><?xml version="1.0" encoding="utf-8"?>
<a:theme xmlns:a="http://schemas.openxmlformats.org/drawingml/2006/main" name="Páginas interiores">
  <a:themeElements>
    <a:clrScheme name="AEB - Colores corporativos">
      <a:dk1>
        <a:srgbClr val="595959"/>
      </a:dk1>
      <a:lt1>
        <a:sysClr val="window" lastClr="FFFFFF"/>
      </a:lt1>
      <a:dk2>
        <a:srgbClr val="7F7F7F"/>
      </a:dk2>
      <a:lt2>
        <a:srgbClr val="E7E6E6"/>
      </a:lt2>
      <a:accent1>
        <a:srgbClr val="006852"/>
      </a:accent1>
      <a:accent2>
        <a:srgbClr val="82BC00"/>
      </a:accent2>
      <a:accent3>
        <a:srgbClr val="E2231A"/>
      </a:accent3>
      <a:accent4>
        <a:srgbClr val="0082CA"/>
      </a:accent4>
      <a:accent5>
        <a:srgbClr val="FFB819"/>
      </a:accent5>
      <a:accent6>
        <a:srgbClr val="729387"/>
      </a:accent6>
      <a:hlink>
        <a:srgbClr val="82BC00"/>
      </a:hlink>
      <a:folHlink>
        <a:srgbClr val="5F5F5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ágina_ROJO">
  <a:themeElements>
    <a:clrScheme name="AEB - colores corporativos">
      <a:dk1>
        <a:srgbClr val="595959"/>
      </a:dk1>
      <a:lt1>
        <a:sysClr val="window" lastClr="FFFFFF"/>
      </a:lt1>
      <a:dk2>
        <a:srgbClr val="7F7F7F"/>
      </a:dk2>
      <a:lt2>
        <a:srgbClr val="E7E6E6"/>
      </a:lt2>
      <a:accent1>
        <a:srgbClr val="006852"/>
      </a:accent1>
      <a:accent2>
        <a:srgbClr val="82BC00"/>
      </a:accent2>
      <a:accent3>
        <a:srgbClr val="E2231A"/>
      </a:accent3>
      <a:accent4>
        <a:srgbClr val="0082CA"/>
      </a:accent4>
      <a:accent5>
        <a:srgbClr val="CEA2DD"/>
      </a:accent5>
      <a:accent6>
        <a:srgbClr val="FFB819"/>
      </a:accent6>
      <a:hlink>
        <a:srgbClr val="000000"/>
      </a:hlink>
      <a:folHlink>
        <a:srgbClr val="5F5F5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ágina_VERDE OSCURO">
  <a:themeElements>
    <a:clrScheme name="AEB - colores corporativos">
      <a:dk1>
        <a:srgbClr val="595959"/>
      </a:dk1>
      <a:lt1>
        <a:sysClr val="window" lastClr="FFFFFF"/>
      </a:lt1>
      <a:dk2>
        <a:srgbClr val="7F7F7F"/>
      </a:dk2>
      <a:lt2>
        <a:srgbClr val="E7E6E6"/>
      </a:lt2>
      <a:accent1>
        <a:srgbClr val="006852"/>
      </a:accent1>
      <a:accent2>
        <a:srgbClr val="82BC00"/>
      </a:accent2>
      <a:accent3>
        <a:srgbClr val="E2231A"/>
      </a:accent3>
      <a:accent4>
        <a:srgbClr val="0082CA"/>
      </a:accent4>
      <a:accent5>
        <a:srgbClr val="CEA2DD"/>
      </a:accent5>
      <a:accent6>
        <a:srgbClr val="FFB819"/>
      </a:accent6>
      <a:hlink>
        <a:srgbClr val="000000"/>
      </a:hlink>
      <a:folHlink>
        <a:srgbClr val="5F5F5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ágina_AZUL">
  <a:themeElements>
    <a:clrScheme name="AEB - colores corporativos">
      <a:dk1>
        <a:srgbClr val="595959"/>
      </a:dk1>
      <a:lt1>
        <a:sysClr val="window" lastClr="FFFFFF"/>
      </a:lt1>
      <a:dk2>
        <a:srgbClr val="7F7F7F"/>
      </a:dk2>
      <a:lt2>
        <a:srgbClr val="E7E6E6"/>
      </a:lt2>
      <a:accent1>
        <a:srgbClr val="006852"/>
      </a:accent1>
      <a:accent2>
        <a:srgbClr val="82BC00"/>
      </a:accent2>
      <a:accent3>
        <a:srgbClr val="E2231A"/>
      </a:accent3>
      <a:accent4>
        <a:srgbClr val="0082CA"/>
      </a:accent4>
      <a:accent5>
        <a:srgbClr val="CEA2DD"/>
      </a:accent5>
      <a:accent6>
        <a:srgbClr val="FFB819"/>
      </a:accent6>
      <a:hlink>
        <a:srgbClr val="000000"/>
      </a:hlink>
      <a:folHlink>
        <a:srgbClr val="5F5F5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ágina_MORADO">
  <a:themeElements>
    <a:clrScheme name="AEB - colores corporativos">
      <a:dk1>
        <a:srgbClr val="595959"/>
      </a:dk1>
      <a:lt1>
        <a:sysClr val="window" lastClr="FFFFFF"/>
      </a:lt1>
      <a:dk2>
        <a:srgbClr val="7F7F7F"/>
      </a:dk2>
      <a:lt2>
        <a:srgbClr val="E7E6E6"/>
      </a:lt2>
      <a:accent1>
        <a:srgbClr val="006852"/>
      </a:accent1>
      <a:accent2>
        <a:srgbClr val="82BC00"/>
      </a:accent2>
      <a:accent3>
        <a:srgbClr val="E2231A"/>
      </a:accent3>
      <a:accent4>
        <a:srgbClr val="0082CA"/>
      </a:accent4>
      <a:accent5>
        <a:srgbClr val="CEA2DD"/>
      </a:accent5>
      <a:accent6>
        <a:srgbClr val="FFB819"/>
      </a:accent6>
      <a:hlink>
        <a:srgbClr val="000000"/>
      </a:hlink>
      <a:folHlink>
        <a:srgbClr val="5F5F5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ágina_AMARILLO">
  <a:themeElements>
    <a:clrScheme name="AEB - colores corporativos">
      <a:dk1>
        <a:srgbClr val="595959"/>
      </a:dk1>
      <a:lt1>
        <a:sysClr val="window" lastClr="FFFFFF"/>
      </a:lt1>
      <a:dk2>
        <a:srgbClr val="7F7F7F"/>
      </a:dk2>
      <a:lt2>
        <a:srgbClr val="E7E6E6"/>
      </a:lt2>
      <a:accent1>
        <a:srgbClr val="006852"/>
      </a:accent1>
      <a:accent2>
        <a:srgbClr val="82BC00"/>
      </a:accent2>
      <a:accent3>
        <a:srgbClr val="E2231A"/>
      </a:accent3>
      <a:accent4>
        <a:srgbClr val="0082CA"/>
      </a:accent4>
      <a:accent5>
        <a:srgbClr val="CEA2DD"/>
      </a:accent5>
      <a:accent6>
        <a:srgbClr val="FFB819"/>
      </a:accent6>
      <a:hlink>
        <a:srgbClr val="000000"/>
      </a:hlink>
      <a:folHlink>
        <a:srgbClr val="5F5F5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3477</TotalTime>
  <Words>1007</Words>
  <Application>Microsoft Office PowerPoint</Application>
  <PresentationFormat>Panorámica</PresentationFormat>
  <Paragraphs>179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Arial</vt:lpstr>
      <vt:lpstr>Calibri</vt:lpstr>
      <vt:lpstr>Courier New</vt:lpstr>
      <vt:lpstr>Verdana</vt:lpstr>
      <vt:lpstr>Wingdings</vt:lpstr>
      <vt:lpstr>Páginas interiores</vt:lpstr>
      <vt:lpstr>Página_ROJO</vt:lpstr>
      <vt:lpstr>Página_VERDE OSCURO</vt:lpstr>
      <vt:lpstr>Página_AZUL</vt:lpstr>
      <vt:lpstr>Página_MORADO</vt:lpstr>
      <vt:lpstr>Página_AMARILLO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</dc:creator>
  <cp:lastModifiedBy>Alicia Crespo Cifrián</cp:lastModifiedBy>
  <cp:revision>360</cp:revision>
  <cp:lastPrinted>2020-02-10T18:10:49Z</cp:lastPrinted>
  <dcterms:created xsi:type="dcterms:W3CDTF">2017-02-22T10:02:19Z</dcterms:created>
  <dcterms:modified xsi:type="dcterms:W3CDTF">2020-06-08T06:47:06Z</dcterms:modified>
</cp:coreProperties>
</file>