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346" r:id="rId3"/>
    <p:sldId id="570" r:id="rId4"/>
    <p:sldId id="572" r:id="rId5"/>
    <p:sldId id="573" r:id="rId6"/>
    <p:sldId id="571" r:id="rId7"/>
    <p:sldId id="57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msanchez\Desktop\ppt\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POSICIÓN DE INVERSIÓN INTERNACIONAL NETA</a:t>
            </a:r>
          </a:p>
          <a:p>
            <a:pPr>
              <a:defRPr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 % del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>
        <c:manualLayout>
          <c:layoutTarget val="inner"/>
          <c:xMode val="edge"/>
          <c:yMode val="edge"/>
          <c:x val="0.104498078439718"/>
          <c:y val="0.150856023035082"/>
          <c:w val="0.778840429127599"/>
          <c:h val="0.711238668976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Hoja1!$B$2:$B$98</c:f>
              <c:numCache>
                <c:formatCode>[$-C0A]mmm\-yy;@</c:formatCode>
                <c:ptCount val="97"/>
                <c:pt idx="0">
                  <c:v>35034.0</c:v>
                </c:pt>
                <c:pt idx="1">
                  <c:v>35125.0</c:v>
                </c:pt>
                <c:pt idx="2">
                  <c:v>35217.0</c:v>
                </c:pt>
                <c:pt idx="3">
                  <c:v>35309.0</c:v>
                </c:pt>
                <c:pt idx="4">
                  <c:v>35400.0</c:v>
                </c:pt>
                <c:pt idx="5">
                  <c:v>35490.0</c:v>
                </c:pt>
                <c:pt idx="6">
                  <c:v>35582.0</c:v>
                </c:pt>
                <c:pt idx="7">
                  <c:v>35674.0</c:v>
                </c:pt>
                <c:pt idx="8">
                  <c:v>35765.0</c:v>
                </c:pt>
                <c:pt idx="9">
                  <c:v>35855.0</c:v>
                </c:pt>
                <c:pt idx="10">
                  <c:v>35947.0</c:v>
                </c:pt>
                <c:pt idx="11">
                  <c:v>36039.0</c:v>
                </c:pt>
                <c:pt idx="12">
                  <c:v>36130.0</c:v>
                </c:pt>
                <c:pt idx="13">
                  <c:v>36220.0</c:v>
                </c:pt>
                <c:pt idx="14">
                  <c:v>36312.0</c:v>
                </c:pt>
                <c:pt idx="15">
                  <c:v>36404.0</c:v>
                </c:pt>
                <c:pt idx="16">
                  <c:v>36495.0</c:v>
                </c:pt>
                <c:pt idx="17">
                  <c:v>36586.0</c:v>
                </c:pt>
                <c:pt idx="18">
                  <c:v>36678.0</c:v>
                </c:pt>
                <c:pt idx="19">
                  <c:v>36770.0</c:v>
                </c:pt>
                <c:pt idx="20">
                  <c:v>36861.0</c:v>
                </c:pt>
                <c:pt idx="21">
                  <c:v>36951.0</c:v>
                </c:pt>
                <c:pt idx="22">
                  <c:v>37043.0</c:v>
                </c:pt>
                <c:pt idx="23">
                  <c:v>37135.0</c:v>
                </c:pt>
                <c:pt idx="24">
                  <c:v>37226.0</c:v>
                </c:pt>
                <c:pt idx="25">
                  <c:v>37316.0</c:v>
                </c:pt>
                <c:pt idx="26">
                  <c:v>37408.0</c:v>
                </c:pt>
                <c:pt idx="27">
                  <c:v>37500.0</c:v>
                </c:pt>
                <c:pt idx="28">
                  <c:v>37591.0</c:v>
                </c:pt>
                <c:pt idx="29">
                  <c:v>37681.0</c:v>
                </c:pt>
                <c:pt idx="30">
                  <c:v>37773.0</c:v>
                </c:pt>
                <c:pt idx="31">
                  <c:v>37865.0</c:v>
                </c:pt>
                <c:pt idx="32">
                  <c:v>37956.0</c:v>
                </c:pt>
                <c:pt idx="33">
                  <c:v>38047.0</c:v>
                </c:pt>
                <c:pt idx="34">
                  <c:v>38139.0</c:v>
                </c:pt>
                <c:pt idx="35">
                  <c:v>38231.0</c:v>
                </c:pt>
                <c:pt idx="36">
                  <c:v>38322.0</c:v>
                </c:pt>
                <c:pt idx="37">
                  <c:v>38412.0</c:v>
                </c:pt>
                <c:pt idx="38">
                  <c:v>38504.0</c:v>
                </c:pt>
                <c:pt idx="39">
                  <c:v>38596.0</c:v>
                </c:pt>
                <c:pt idx="40">
                  <c:v>38687.0</c:v>
                </c:pt>
                <c:pt idx="41">
                  <c:v>38777.0</c:v>
                </c:pt>
                <c:pt idx="42">
                  <c:v>38869.0</c:v>
                </c:pt>
                <c:pt idx="43">
                  <c:v>38961.0</c:v>
                </c:pt>
                <c:pt idx="44">
                  <c:v>39052.0</c:v>
                </c:pt>
                <c:pt idx="45">
                  <c:v>39142.0</c:v>
                </c:pt>
                <c:pt idx="46">
                  <c:v>39234.0</c:v>
                </c:pt>
                <c:pt idx="47">
                  <c:v>39326.0</c:v>
                </c:pt>
                <c:pt idx="48">
                  <c:v>39417.0</c:v>
                </c:pt>
                <c:pt idx="49">
                  <c:v>39508.0</c:v>
                </c:pt>
                <c:pt idx="50">
                  <c:v>39600.0</c:v>
                </c:pt>
                <c:pt idx="51">
                  <c:v>39692.0</c:v>
                </c:pt>
                <c:pt idx="52">
                  <c:v>39783.0</c:v>
                </c:pt>
                <c:pt idx="53">
                  <c:v>39873.0</c:v>
                </c:pt>
                <c:pt idx="54">
                  <c:v>39965.0</c:v>
                </c:pt>
                <c:pt idx="55">
                  <c:v>40057.0</c:v>
                </c:pt>
                <c:pt idx="56">
                  <c:v>40148.0</c:v>
                </c:pt>
                <c:pt idx="57">
                  <c:v>40238.0</c:v>
                </c:pt>
                <c:pt idx="58">
                  <c:v>40330.0</c:v>
                </c:pt>
                <c:pt idx="59">
                  <c:v>40422.0</c:v>
                </c:pt>
                <c:pt idx="60">
                  <c:v>40513.0</c:v>
                </c:pt>
                <c:pt idx="61">
                  <c:v>40603.0</c:v>
                </c:pt>
                <c:pt idx="62">
                  <c:v>40695.0</c:v>
                </c:pt>
                <c:pt idx="63">
                  <c:v>40787.0</c:v>
                </c:pt>
                <c:pt idx="64">
                  <c:v>40878.0</c:v>
                </c:pt>
                <c:pt idx="65">
                  <c:v>40969.0</c:v>
                </c:pt>
                <c:pt idx="66">
                  <c:v>41061.0</c:v>
                </c:pt>
                <c:pt idx="67">
                  <c:v>41153.0</c:v>
                </c:pt>
                <c:pt idx="68">
                  <c:v>41244.0</c:v>
                </c:pt>
                <c:pt idx="69">
                  <c:v>41334.0</c:v>
                </c:pt>
                <c:pt idx="70">
                  <c:v>41426.0</c:v>
                </c:pt>
                <c:pt idx="71">
                  <c:v>41518.0</c:v>
                </c:pt>
                <c:pt idx="72">
                  <c:v>41609.0</c:v>
                </c:pt>
                <c:pt idx="73">
                  <c:v>41699.0</c:v>
                </c:pt>
                <c:pt idx="74">
                  <c:v>41791.0</c:v>
                </c:pt>
                <c:pt idx="75">
                  <c:v>41883.0</c:v>
                </c:pt>
                <c:pt idx="76">
                  <c:v>41974.0</c:v>
                </c:pt>
                <c:pt idx="77">
                  <c:v>42064.0</c:v>
                </c:pt>
                <c:pt idx="78">
                  <c:v>42156.0</c:v>
                </c:pt>
                <c:pt idx="79">
                  <c:v>42248.0</c:v>
                </c:pt>
                <c:pt idx="80">
                  <c:v>42339.0</c:v>
                </c:pt>
                <c:pt idx="81">
                  <c:v>42430.0</c:v>
                </c:pt>
                <c:pt idx="82">
                  <c:v>42522.0</c:v>
                </c:pt>
                <c:pt idx="83">
                  <c:v>42614.0</c:v>
                </c:pt>
                <c:pt idx="84">
                  <c:v>42705.0</c:v>
                </c:pt>
                <c:pt idx="85">
                  <c:v>42795.0</c:v>
                </c:pt>
                <c:pt idx="86">
                  <c:v>42887.0</c:v>
                </c:pt>
                <c:pt idx="87">
                  <c:v>42979.0</c:v>
                </c:pt>
                <c:pt idx="88">
                  <c:v>43070.0</c:v>
                </c:pt>
                <c:pt idx="89">
                  <c:v>43160.0</c:v>
                </c:pt>
                <c:pt idx="90">
                  <c:v>43252.0</c:v>
                </c:pt>
                <c:pt idx="91">
                  <c:v>43344.0</c:v>
                </c:pt>
                <c:pt idx="92">
                  <c:v>43435.0</c:v>
                </c:pt>
                <c:pt idx="93">
                  <c:v>43525.0</c:v>
                </c:pt>
                <c:pt idx="94">
                  <c:v>43617.0</c:v>
                </c:pt>
                <c:pt idx="95">
                  <c:v>43709.0</c:v>
                </c:pt>
                <c:pt idx="96">
                  <c:v>43800.0</c:v>
                </c:pt>
              </c:numCache>
            </c:numRef>
          </c:cat>
          <c:val>
            <c:numRef>
              <c:f>Hoja1!$C$2:$C$98</c:f>
              <c:numCache>
                <c:formatCode>0.0%</c:formatCode>
                <c:ptCount val="97"/>
                <c:pt idx="0">
                  <c:v>-0.209967259242533</c:v>
                </c:pt>
                <c:pt idx="1">
                  <c:v>-0.220837822854929</c:v>
                </c:pt>
                <c:pt idx="2">
                  <c:v>-0.233949038940429</c:v>
                </c:pt>
                <c:pt idx="3">
                  <c:v>-0.227744296427949</c:v>
                </c:pt>
                <c:pt idx="4">
                  <c:v>-0.238967013693702</c:v>
                </c:pt>
                <c:pt idx="5">
                  <c:v>-0.250539057058936</c:v>
                </c:pt>
                <c:pt idx="6">
                  <c:v>-0.279508586210327</c:v>
                </c:pt>
                <c:pt idx="7">
                  <c:v>-0.287863256082316</c:v>
                </c:pt>
                <c:pt idx="8">
                  <c:v>-0.276870729565465</c:v>
                </c:pt>
                <c:pt idx="9">
                  <c:v>-0.338779144010155</c:v>
                </c:pt>
                <c:pt idx="10">
                  <c:v>-0.346093555759024</c:v>
                </c:pt>
                <c:pt idx="11">
                  <c:v>-0.31706620883443</c:v>
                </c:pt>
                <c:pt idx="12">
                  <c:v>-0.359591020030828</c:v>
                </c:pt>
                <c:pt idx="13">
                  <c:v>-0.347013818410309</c:v>
                </c:pt>
                <c:pt idx="14">
                  <c:v>-0.334177815175621</c:v>
                </c:pt>
                <c:pt idx="15">
                  <c:v>-0.325443163935154</c:v>
                </c:pt>
                <c:pt idx="16">
                  <c:v>-0.348179841973535</c:v>
                </c:pt>
                <c:pt idx="17">
                  <c:v>-0.380807924098522</c:v>
                </c:pt>
                <c:pt idx="18">
                  <c:v>-0.358252171310703</c:v>
                </c:pt>
                <c:pt idx="19">
                  <c:v>-0.371826088600952</c:v>
                </c:pt>
                <c:pt idx="20">
                  <c:v>-0.349295084826604</c:v>
                </c:pt>
                <c:pt idx="21">
                  <c:v>-0.376684417345814</c:v>
                </c:pt>
                <c:pt idx="22">
                  <c:v>-0.37292466990801</c:v>
                </c:pt>
                <c:pt idx="23">
                  <c:v>-0.368902501135028</c:v>
                </c:pt>
                <c:pt idx="24">
                  <c:v>-0.385843596155739</c:v>
                </c:pt>
                <c:pt idx="25">
                  <c:v>-0.399021321108389</c:v>
                </c:pt>
                <c:pt idx="26">
                  <c:v>-0.399516107912608</c:v>
                </c:pt>
                <c:pt idx="27">
                  <c:v>-0.391919993487684</c:v>
                </c:pt>
                <c:pt idx="28">
                  <c:v>-0.457316623796615</c:v>
                </c:pt>
                <c:pt idx="29">
                  <c:v>-0.465392415884658</c:v>
                </c:pt>
                <c:pt idx="30">
                  <c:v>-0.503008090986208</c:v>
                </c:pt>
                <c:pt idx="31">
                  <c:v>-0.489911543699391</c:v>
                </c:pt>
                <c:pt idx="32">
                  <c:v>-0.506477278109754</c:v>
                </c:pt>
                <c:pt idx="33">
                  <c:v>-0.524568990580122</c:v>
                </c:pt>
                <c:pt idx="34">
                  <c:v>-0.535698233305004</c:v>
                </c:pt>
                <c:pt idx="35">
                  <c:v>-0.547604394640313</c:v>
                </c:pt>
                <c:pt idx="36">
                  <c:v>-0.595787835524885</c:v>
                </c:pt>
                <c:pt idx="37">
                  <c:v>-0.607299442850794</c:v>
                </c:pt>
                <c:pt idx="38">
                  <c:v>-0.618952460275347</c:v>
                </c:pt>
                <c:pt idx="39">
                  <c:v>-0.647359006301327</c:v>
                </c:pt>
                <c:pt idx="40">
                  <c:v>-0.638579435966947</c:v>
                </c:pt>
                <c:pt idx="41">
                  <c:v>-0.647124857554225</c:v>
                </c:pt>
                <c:pt idx="42">
                  <c:v>-0.652665876445788</c:v>
                </c:pt>
                <c:pt idx="43">
                  <c:v>-0.689261228449065</c:v>
                </c:pt>
                <c:pt idx="44">
                  <c:v>-0.731409342085208</c:v>
                </c:pt>
                <c:pt idx="45">
                  <c:v>-0.77759018434208</c:v>
                </c:pt>
                <c:pt idx="46">
                  <c:v>-0.791378509883231</c:v>
                </c:pt>
                <c:pt idx="47">
                  <c:v>-0.820462441974628</c:v>
                </c:pt>
                <c:pt idx="48">
                  <c:v>-0.853018486544886</c:v>
                </c:pt>
                <c:pt idx="49">
                  <c:v>-0.872588300763913</c:v>
                </c:pt>
                <c:pt idx="50">
                  <c:v>-0.872093528137386</c:v>
                </c:pt>
                <c:pt idx="51">
                  <c:v>-0.861540683643634</c:v>
                </c:pt>
                <c:pt idx="52">
                  <c:v>-0.85380940406889</c:v>
                </c:pt>
                <c:pt idx="53">
                  <c:v>-0.878908520269883</c:v>
                </c:pt>
                <c:pt idx="54">
                  <c:v>-0.927908963019735</c:v>
                </c:pt>
                <c:pt idx="55">
                  <c:v>-0.962757963077934</c:v>
                </c:pt>
                <c:pt idx="56">
                  <c:v>-0.97615023711264</c:v>
                </c:pt>
                <c:pt idx="57">
                  <c:v>-0.961860413321205</c:v>
                </c:pt>
                <c:pt idx="58">
                  <c:v>-0.908122283883582</c:v>
                </c:pt>
                <c:pt idx="59">
                  <c:v>-0.95300726876894</c:v>
                </c:pt>
                <c:pt idx="60">
                  <c:v>-0.909652179668484</c:v>
                </c:pt>
                <c:pt idx="61">
                  <c:v>-0.945093739232467</c:v>
                </c:pt>
                <c:pt idx="62">
                  <c:v>-0.948086183225104</c:v>
                </c:pt>
                <c:pt idx="63">
                  <c:v>-0.946722762696794</c:v>
                </c:pt>
                <c:pt idx="64">
                  <c:v>-0.937573933291532</c:v>
                </c:pt>
                <c:pt idx="65">
                  <c:v>-0.924630517412757</c:v>
                </c:pt>
                <c:pt idx="66">
                  <c:v>-0.915733982048934</c:v>
                </c:pt>
                <c:pt idx="67">
                  <c:v>-0.930116004801921</c:v>
                </c:pt>
                <c:pt idx="68">
                  <c:v>-0.889212044624231</c:v>
                </c:pt>
                <c:pt idx="69">
                  <c:v>-0.888278183598016</c:v>
                </c:pt>
                <c:pt idx="70">
                  <c:v>-0.888414812003526</c:v>
                </c:pt>
                <c:pt idx="71">
                  <c:v>-0.913967929566199</c:v>
                </c:pt>
                <c:pt idx="72">
                  <c:v>-0.928334950428677</c:v>
                </c:pt>
                <c:pt idx="73">
                  <c:v>-0.961396135260972</c:v>
                </c:pt>
                <c:pt idx="74">
                  <c:v>-0.977267983706084</c:v>
                </c:pt>
                <c:pt idx="75">
                  <c:v>-0.962467994760344</c:v>
                </c:pt>
                <c:pt idx="76">
                  <c:v>-0.959451072413332</c:v>
                </c:pt>
                <c:pt idx="77">
                  <c:v>-0.962922548535624</c:v>
                </c:pt>
                <c:pt idx="78">
                  <c:v>-0.91827815689445</c:v>
                </c:pt>
                <c:pt idx="79">
                  <c:v>-0.909225559769515</c:v>
                </c:pt>
                <c:pt idx="80">
                  <c:v>-0.8890949433458</c:v>
                </c:pt>
                <c:pt idx="81">
                  <c:v>-0.897505848365082</c:v>
                </c:pt>
                <c:pt idx="82">
                  <c:v>-0.870069242611034</c:v>
                </c:pt>
                <c:pt idx="83">
                  <c:v>-0.882492954242157</c:v>
                </c:pt>
                <c:pt idx="84">
                  <c:v>-0.855357897004956</c:v>
                </c:pt>
                <c:pt idx="85">
                  <c:v>-0.873098256664883</c:v>
                </c:pt>
                <c:pt idx="86">
                  <c:v>-0.8902198276696</c:v>
                </c:pt>
                <c:pt idx="87">
                  <c:v>-0.873037563458847</c:v>
                </c:pt>
                <c:pt idx="88">
                  <c:v>-0.855097290765468</c:v>
                </c:pt>
                <c:pt idx="89">
                  <c:v>-0.860509884825634</c:v>
                </c:pt>
                <c:pt idx="90">
                  <c:v>-0.850762342877493</c:v>
                </c:pt>
                <c:pt idx="91">
                  <c:v>-0.834411942785211</c:v>
                </c:pt>
                <c:pt idx="92">
                  <c:v>-0.802272979463364</c:v>
                </c:pt>
                <c:pt idx="93">
                  <c:v>-0.794891309274706</c:v>
                </c:pt>
                <c:pt idx="94">
                  <c:v>-0.781571242003024</c:v>
                </c:pt>
                <c:pt idx="95">
                  <c:v>-0.77676209604212</c:v>
                </c:pt>
                <c:pt idx="96">
                  <c:v>-0.740471883267176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F1-4DE6-B1F4-1F837C775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790272"/>
        <c:axId val="2098157664"/>
      </c:lineChart>
      <c:dateAx>
        <c:axId val="2098790272"/>
        <c:scaling>
          <c:orientation val="minMax"/>
        </c:scaling>
        <c:delete val="0"/>
        <c:axPos val="b"/>
        <c:numFmt formatCode="[$-C0A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098157664"/>
        <c:crossesAt val="-1.1"/>
        <c:auto val="0"/>
        <c:lblOffset val="100"/>
        <c:baseTimeUnit val="months"/>
        <c:majorUnit val="1.0"/>
        <c:majorTimeUnit val="years"/>
        <c:minorUnit val="1.0"/>
        <c:minorTimeUnit val="months"/>
      </c:dateAx>
      <c:valAx>
        <c:axId val="2098157664"/>
        <c:scaling>
          <c:orientation val="minMax"/>
          <c:max val="0.0"/>
          <c:min val="-1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09879027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6A2C2-756D-4643-BAA0-14AFB7E1EAC4}" type="datetimeFigureOut">
              <a:rPr lang="es-ES" smtClean="0"/>
              <a:t>18/6/20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B924-1E05-44E7-8418-ED0ACC8FB7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3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235D-7E11-498F-AA9F-1A6D6C63868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38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235D-7E11-498F-AA9F-1A6D6C63868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07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235D-7E11-498F-AA9F-1A6D6C63868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31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235D-7E11-498F-AA9F-1A6D6C63868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08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235D-7E11-498F-AA9F-1A6D6C63868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43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0" y="-8238"/>
            <a:ext cx="12192000" cy="68662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54" y="3140449"/>
            <a:ext cx="2534493" cy="577103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647568" y="6466703"/>
            <a:ext cx="8896864" cy="23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2017 Asociación Española de Banca | Paseo de la Castellana 259 D.| email: aeb@aebanca.es | 28046 Madrid | </a:t>
            </a:r>
            <a:r>
              <a:rPr lang="es-E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Tlfo</a:t>
            </a: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917 891 311 </a:t>
            </a:r>
          </a:p>
        </p:txBody>
      </p:sp>
    </p:spTree>
    <p:extLst>
      <p:ext uri="{BB962C8B-B14F-4D97-AF65-F5344CB8AC3E}">
        <p14:creationId xmlns:p14="http://schemas.microsoft.com/office/powerpoint/2010/main" val="15942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/>
          <a:stretch/>
        </p:blipFill>
        <p:spPr>
          <a:xfrm>
            <a:off x="0" y="-16476"/>
            <a:ext cx="12192000" cy="6874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54" y="3147524"/>
            <a:ext cx="2529649" cy="576000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647568" y="6466703"/>
            <a:ext cx="8896864" cy="23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2017 Asociación Española de Banca | Paseo de la Castellana 259 D.| email: aeb@aebanca.es | 28046 Madrid | </a:t>
            </a:r>
            <a:r>
              <a:rPr lang="es-E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Tlfo</a:t>
            </a: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917 891 311 </a:t>
            </a:r>
          </a:p>
        </p:txBody>
      </p:sp>
    </p:spTree>
    <p:extLst>
      <p:ext uri="{BB962C8B-B14F-4D97-AF65-F5344CB8AC3E}">
        <p14:creationId xmlns:p14="http://schemas.microsoft.com/office/powerpoint/2010/main" val="180104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48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20D6E6-AD13-48FB-9889-FB09024A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940DC8-D0B1-47B0-A236-556624E95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27A5C6-FD50-44D8-92FA-C58C81920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4AC448-8C3A-4210-9C77-7BBCA1720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63F8597-77ED-40E8-A453-AF55791D3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9723A01-AFD4-4B85-BE63-2CD02FEF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F8D1-BCD1-48D7-9A5F-447837FD6A3E}" type="datetimeFigureOut">
              <a:rPr lang="es-ES" smtClean="0"/>
              <a:t>18/6/20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2A7709E-4BD0-4F8D-8F0C-26B730A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8FAE37B-576A-485D-BC6F-E5E0667F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A769-45C4-4A0F-BBEF-E97D081C61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18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DB3E3-0CEE-4C2F-9917-97D742867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FD61194-D644-4404-BD12-CE6901C4F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20F6B16-184D-402D-B194-0C8A8CA1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DE51-3485-49F4-9258-0432D7C131A6}" type="datetimeFigureOut">
              <a:rPr lang="es-ES" smtClean="0"/>
              <a:t>18/6/20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6AEE7F-880E-4500-8774-8DF1FD60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C4068A-6FC4-4D1F-959D-D54466DB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99DE-032C-44F2-BF38-DDC666A8ACA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90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25516D-6A19-4C99-BDA1-4EE6B161C106}" type="datetimeFigureOut">
              <a:rPr lang="es-ES" smtClean="0"/>
              <a:t>18/6/20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07FA-29E4-4A5B-8917-8C38465D35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67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03B28D-4851-4384-BA47-6394C24D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82231F-4DF9-4556-B5EC-9C4F3AAA0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2F0674F-EC1C-4738-BEED-654846265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C3559F1-C3CA-41D8-BFF4-DD945D27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6289-6472-4D98-B7F3-187EEF8FC2E1}" type="datetimeFigureOut">
              <a:rPr lang="es-ES" smtClean="0"/>
              <a:t>18/6/20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456D0FD-804B-4A23-BF70-29999BC0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ACF7DF7-65DF-4BD9-B4EF-99A142CF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FEDC-11C8-49B4-B3CD-54A9897D71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97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6779AB8-7F5B-4414-B0F2-ACC1F2E3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6289-6472-4D98-B7F3-187EEF8FC2E1}" type="datetimeFigureOut">
              <a:rPr lang="es-ES" smtClean="0"/>
              <a:t>18/6/20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8872BA3-57DD-4F7D-AACC-4EC7FAF2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1E5824C-B483-421C-8392-0B74E54E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FEDC-11C8-49B4-B3CD-54A9897D71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36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1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0"/>
            <a:ext cx="12192000" cy="52886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6" y="322002"/>
            <a:ext cx="1660082" cy="3780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4399005"/>
            <a:ext cx="12192000" cy="8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78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33108"/>
          <a:stretch/>
        </p:blipFill>
        <p:spPr>
          <a:xfrm>
            <a:off x="0" y="1"/>
            <a:ext cx="12192000" cy="4885038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4399005"/>
            <a:ext cx="12192000" cy="8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-8238"/>
            <a:ext cx="12192000" cy="5288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6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38"/>
            <a:ext cx="12192000" cy="5272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-8238"/>
            <a:ext cx="12192000" cy="528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5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2715" r="24121" b="9958"/>
          <a:stretch/>
        </p:blipFill>
        <p:spPr>
          <a:xfrm>
            <a:off x="0" y="107092"/>
            <a:ext cx="4193059" cy="6755027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4945560" y="736810"/>
            <a:ext cx="20751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5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193059" y="1315597"/>
            <a:ext cx="7998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55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0" y="-8238"/>
            <a:ext cx="12192000" cy="68662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93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/>
          <a:stretch/>
        </p:blipFill>
        <p:spPr>
          <a:xfrm>
            <a:off x="0" y="-16476"/>
            <a:ext cx="12192000" cy="68744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9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0" y="-8238"/>
            <a:ext cx="12192000" cy="68662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54" y="3140449"/>
            <a:ext cx="2534493" cy="577103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647568" y="6466703"/>
            <a:ext cx="8896864" cy="23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2017 Asociación Española de Banca | Paseo de la Castellana 259 D.| email: aeb@aebanca.es | 28046 Madrid | </a:t>
            </a:r>
            <a:r>
              <a:rPr lang="es-E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Tlfo</a:t>
            </a: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917 891 311 </a:t>
            </a:r>
          </a:p>
        </p:txBody>
      </p:sp>
    </p:spTree>
    <p:extLst>
      <p:ext uri="{BB962C8B-B14F-4D97-AF65-F5344CB8AC3E}">
        <p14:creationId xmlns:p14="http://schemas.microsoft.com/office/powerpoint/2010/main" val="2020740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/>
          <a:stretch/>
        </p:blipFill>
        <p:spPr>
          <a:xfrm>
            <a:off x="0" y="-16476"/>
            <a:ext cx="12192000" cy="6874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54" y="3147524"/>
            <a:ext cx="2529649" cy="576000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647568" y="6466703"/>
            <a:ext cx="8896864" cy="23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2017 Asociación Española de Banca | Paseo de la Castellana 259 D.| email: aeb@aebanca.es | 28046 Madrid | </a:t>
            </a:r>
            <a:r>
              <a:rPr lang="es-ES" sz="9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Tlfo</a:t>
            </a:r>
            <a:r>
              <a:rPr lang="es-E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917 891 311 </a:t>
            </a:r>
          </a:p>
        </p:txBody>
      </p:sp>
    </p:spTree>
    <p:extLst>
      <p:ext uri="{BB962C8B-B14F-4D97-AF65-F5344CB8AC3E}">
        <p14:creationId xmlns:p14="http://schemas.microsoft.com/office/powerpoint/2010/main" val="1595382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07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0"/>
            <a:ext cx="12192000" cy="52886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6" y="322002"/>
            <a:ext cx="1660082" cy="378000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4399005"/>
            <a:ext cx="12192000" cy="8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7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33108"/>
          <a:stretch/>
        </p:blipFill>
        <p:spPr>
          <a:xfrm>
            <a:off x="0" y="1"/>
            <a:ext cx="12192000" cy="4885038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4399005"/>
            <a:ext cx="12192000" cy="8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-8238"/>
            <a:ext cx="12192000" cy="52886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38"/>
            <a:ext cx="12192000" cy="5272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0"/>
          <a:stretch/>
        </p:blipFill>
        <p:spPr>
          <a:xfrm>
            <a:off x="0" y="-8238"/>
            <a:ext cx="12192000" cy="52886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0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5" t="2715" r="24121" b="9958"/>
          <a:stretch/>
        </p:blipFill>
        <p:spPr>
          <a:xfrm>
            <a:off x="0" y="107092"/>
            <a:ext cx="4193059" cy="6755027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4945560" y="736810"/>
            <a:ext cx="20751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5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193059" y="1315597"/>
            <a:ext cx="7998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0" y="-8238"/>
            <a:ext cx="12192000" cy="68662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7297"/>
            <a:ext cx="1663200" cy="3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5280454"/>
          </a:xfrm>
          <a:prstGeom prst="rect">
            <a:avLst/>
          </a:prstGeom>
          <a:solidFill>
            <a:srgbClr val="00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7"/>
          <a:stretch/>
        </p:blipFill>
        <p:spPr>
          <a:xfrm>
            <a:off x="0" y="-16476"/>
            <a:ext cx="12192000" cy="68744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8007"/>
            <a:ext cx="166008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93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1"/>
            <a:ext cx="12192000" cy="107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277" y="274600"/>
            <a:ext cx="1359686" cy="309600"/>
          </a:xfrm>
          <a:prstGeom prst="rect">
            <a:avLst/>
          </a:prstGeom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9054EFF-5ADE-4053-9852-2D41A0A13FBD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2463A0C-81D2-4977-ABC7-51B9ACBD64D4}"/>
              </a:ext>
            </a:extLst>
          </p:cNvPr>
          <p:cNvSpPr/>
          <p:nvPr/>
        </p:nvSpPr>
        <p:spPr>
          <a:xfrm>
            <a:off x="528505" y="1991583"/>
            <a:ext cx="1056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685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DEJAD QUE LOS DATOS HABLEN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C1721B-4CC6-4CD4-8F37-38EB353E482D}"/>
              </a:ext>
            </a:extLst>
          </p:cNvPr>
          <p:cNvSpPr txBox="1"/>
          <p:nvPr/>
        </p:nvSpPr>
        <p:spPr>
          <a:xfrm>
            <a:off x="3550740" y="2969703"/>
            <a:ext cx="50257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dirty="0"/>
              <a:t>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WEBINAR CEOE INTERNACIONAL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19 de junio de 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5AED92C-FDDC-4E1B-B554-FE26E08FC179}"/>
              </a:ext>
            </a:extLst>
          </p:cNvPr>
          <p:cNvSpPr txBox="1"/>
          <p:nvPr/>
        </p:nvSpPr>
        <p:spPr>
          <a:xfrm>
            <a:off x="3373032" y="4781725"/>
            <a:ext cx="53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José María Roldán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Presidente, Asociación Española de Banca</a:t>
            </a:r>
          </a:p>
        </p:txBody>
      </p:sp>
    </p:spTree>
    <p:extLst>
      <p:ext uri="{BB962C8B-B14F-4D97-AF65-F5344CB8AC3E}">
        <p14:creationId xmlns:p14="http://schemas.microsoft.com/office/powerpoint/2010/main" val="245279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8A5707FD-B83A-4EDE-B891-DA180FD5C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118780"/>
              </p:ext>
            </p:extLst>
          </p:nvPr>
        </p:nvGraphicFramePr>
        <p:xfrm>
          <a:off x="1476375" y="742951"/>
          <a:ext cx="9229725" cy="556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828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Imagen que contiene instrumento, lápiz&#10;&#10;Descripción generada automáticamente">
            <a:extLst>
              <a:ext uri="{FF2B5EF4-FFF2-40B4-BE49-F238E27FC236}">
                <a16:creationId xmlns:a16="http://schemas.microsoft.com/office/drawing/2014/main" xmlns="" id="{52628907-003D-4B24-94AA-93FE48A61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22171"/>
            <a:ext cx="10858499" cy="56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Imagen que contiene estacionaria, instrumento, lápiz&#10;&#10;Descripción generada automáticamente">
            <a:extLst>
              <a:ext uri="{FF2B5EF4-FFF2-40B4-BE49-F238E27FC236}">
                <a16:creationId xmlns:a16="http://schemas.microsoft.com/office/drawing/2014/main" xmlns="" id="{E5D323BC-C52D-4704-A05A-BC11E1F82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619627"/>
            <a:ext cx="10820400" cy="56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5D96DB6-14B4-492D-91C6-89C4F782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1" y="809626"/>
            <a:ext cx="11289238" cy="5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83DBB-8953-495E-9DC5-7E558F4D77FE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tint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tint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6800" y="716136"/>
            <a:ext cx="109537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S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Posición de inversión internacional neta</a:t>
            </a:r>
          </a:p>
          <a:p>
            <a:pPr lvl="0" algn="ctr"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trimestrales (% del PIB)</a:t>
            </a:r>
          </a:p>
        </p:txBody>
      </p:sp>
      <p:pic>
        <p:nvPicPr>
          <p:cNvPr id="3" name="Imagen 2" descr="Imagen que contiene mapa, texto&#10;&#10;Descripción generada automáticamente">
            <a:extLst>
              <a:ext uri="{FF2B5EF4-FFF2-40B4-BE49-F238E27FC236}">
                <a16:creationId xmlns:a16="http://schemas.microsoft.com/office/drawing/2014/main" xmlns="" id="{A3355DC6-C643-4284-82ED-FB04371A3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80471"/>
            <a:ext cx="9277350" cy="49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32524"/>
      </p:ext>
    </p:extLst>
  </p:cSld>
  <p:clrMapOvr>
    <a:masterClrMapping/>
  </p:clrMapOvr>
</p:sld>
</file>

<file path=ppt/theme/theme1.xml><?xml version="1.0" encoding="utf-8"?>
<a:theme xmlns:a="http://schemas.openxmlformats.org/drawingml/2006/main" name="Páginas interiores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FFB819"/>
      </a:accent5>
      <a:accent6>
        <a:srgbClr val="729387"/>
      </a:accent6>
      <a:hlink>
        <a:srgbClr val="82BC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EB con formato.potx" id="{3945965E-7876-4A9E-BA65-9BBD8BCAD196}" vid="{26B5B911-71BC-4ADF-BF06-61B82E32F96E}"/>
    </a:ext>
  </a:extLst>
</a:theme>
</file>

<file path=ppt/theme/theme2.xml><?xml version="1.0" encoding="utf-8"?>
<a:theme xmlns:a="http://schemas.openxmlformats.org/drawingml/2006/main" name="1_Páginas interiores">
  <a:themeElements>
    <a:clrScheme name="AEB - Colores corporativos">
      <a:dk1>
        <a:srgbClr val="595959"/>
      </a:dk1>
      <a:lt1>
        <a:sysClr val="window" lastClr="FFFFFF"/>
      </a:lt1>
      <a:dk2>
        <a:srgbClr val="7F7F7F"/>
      </a:dk2>
      <a:lt2>
        <a:srgbClr val="E7E6E6"/>
      </a:lt2>
      <a:accent1>
        <a:srgbClr val="006852"/>
      </a:accent1>
      <a:accent2>
        <a:srgbClr val="82BC00"/>
      </a:accent2>
      <a:accent3>
        <a:srgbClr val="E2231A"/>
      </a:accent3>
      <a:accent4>
        <a:srgbClr val="0082CA"/>
      </a:accent4>
      <a:accent5>
        <a:srgbClr val="FFB819"/>
      </a:accent5>
      <a:accent6>
        <a:srgbClr val="729387"/>
      </a:accent6>
      <a:hlink>
        <a:srgbClr val="82BC00"/>
      </a:hlink>
      <a:folHlink>
        <a:srgbClr val="5F5F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</Words>
  <Application>Microsoft Macintosh PowerPoint</Application>
  <PresentationFormat>Panorámica</PresentationFormat>
  <Paragraphs>20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Páginas interiores</vt:lpstr>
      <vt:lpstr>1_Páginas interiores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Presidencia</dc:creator>
  <cp:lastModifiedBy>CEOE</cp:lastModifiedBy>
  <cp:revision>13</cp:revision>
  <dcterms:created xsi:type="dcterms:W3CDTF">2020-06-17T18:04:42Z</dcterms:created>
  <dcterms:modified xsi:type="dcterms:W3CDTF">2020-06-18T09:52:01Z</dcterms:modified>
</cp:coreProperties>
</file>